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9" r:id="rId20"/>
    <p:sldId id="280" r:id="rId21"/>
    <p:sldId id="305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</p:sldIdLst>
  <p:sldSz cx="9144000" cy="5143500" type="screen16x9"/>
  <p:notesSz cx="20104100" cy="1130935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Helvetica Neue" panose="020B0604020202020204" charset="0"/>
      <p:bold r:id="rId52"/>
      <p:boldItalic r:id="rId53"/>
    </p:embeddedFont>
    <p:embeddedFont>
      <p:font typeface="Playfair Display" panose="020B0604020202020204" charset="0"/>
      <p:regular r:id="rId54"/>
      <p:bold r:id="rId55"/>
      <p:italic r:id="rId56"/>
      <p:boldItalic r:id="rId57"/>
    </p:embeddedFont>
    <p:embeddedFont>
      <p:font typeface="Roboto" panose="02000000000000000000" pitchFamily="2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41">
          <p15:clr>
            <a:srgbClr val="A4A3A4"/>
          </p15:clr>
        </p15:guide>
        <p15:guide id="2" pos="28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691B4ED-FB75-46B5-854D-A9FF810969D5}">
  <a:tblStyle styleId="{3691B4ED-FB75-46B5-854D-A9FF810969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52"/>
      </p:cViewPr>
      <p:guideLst>
        <p:guide orient="horz" pos="341"/>
        <p:guide pos="2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1738" y="847725"/>
            <a:ext cx="7542212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2dfae41aa_0_0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e2dfae41a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3d56ccaf4_1_30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e3d56ccaf4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3e36d0da0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e3e36d0da0_0_32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2daf3ea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2daf3eaf6_0_0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e2daf3eaf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e2daf3eaf6_0_5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2daf3eaf6_0_13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e2daf3eaf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2daf3eaf6_0_18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e2daf3eaf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3d56ccaf4_1_35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e3d56ccaf4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1738" y="847725"/>
            <a:ext cx="7542212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3d56ccaf4_1_40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e3d56ccaf4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4951ace6a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e4951ace6a_1_13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>
                <a:solidFill>
                  <a:schemeClr val="dk1"/>
                </a:solidFill>
              </a:rPr>
              <a:t>DNA Sequencing Technology can read only parts of genome sequence at a time</a:t>
            </a:r>
            <a:r>
              <a:rPr lang="en-IN" sz="1000">
                <a:solidFill>
                  <a:schemeClr val="dk1"/>
                </a:solidFill>
              </a:rPr>
              <a:t>. </a:t>
            </a:r>
            <a:r>
              <a:rPr lang="en-I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These subsets collectively build up the genome. These subsets may overlap or intersect with each other.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4a2ad4af1_1_0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ge4a2ad4af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b81cc0f90d_3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b81cc0f90d_3_3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ea3912426a_0_0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ea391242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1738" y="847725"/>
            <a:ext cx="7542212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ea3912417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ea39124173_2_0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ea3b6e68c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ea3b6e68cc_1_0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a3912426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ea3912426a_0_14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ea3912426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ea3912426a_0_9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a3b6e68cc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ea3b6e68cc_1_5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ea3912426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ea3912426a_0_22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3d56ccaf4_1_15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e3d56ccaf4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ea39124173_2_5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ea39124173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3d56ccaf4_1_25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ge3d56ccaf4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1738" y="847725"/>
            <a:ext cx="7542212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e3d56ccaf4_1_20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e3d56ccaf4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ea39124173_2_1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ea39124173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e3d56ccaf4_1_5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e3d56ccaf4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ea39124173_2_19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ea39124173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ea39124173_2_28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gea39124173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e3d56ccaf4_1_10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e3d56ccaf4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ea39124173_2_37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gea39124173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ea39124173_2_47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gea39124173_2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ea39124173_2_65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gea39124173_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ea39124173_2_72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gea39124173_2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2dfae41aa_0_7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e2dfae41a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1738" y="847725"/>
            <a:ext cx="7542212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ea39124173_2_78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ea39124173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ea39124173_2_84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gea39124173_2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ea39124173_2_92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gea39124173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ed2ae5be3e_0_4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ged2ae5be3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351350" y="848200"/>
            <a:ext cx="13403400" cy="4241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ea39124173_2_98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gea39124173_2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1738" y="847725"/>
            <a:ext cx="7542212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2dfae41aa_0_25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e2dfae41aa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1738" y="847725"/>
            <a:ext cx="7542212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2dfae41aa_0_13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e2dfae41a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1738" y="847725"/>
            <a:ext cx="7542212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e2dfae41aa_0_19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e2dfae41a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1738" y="847725"/>
            <a:ext cx="7542212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2dfae41aa_0_31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e2dfae41aa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1738" y="847725"/>
            <a:ext cx="7542212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2dfae41aa_0_37:notes"/>
          <p:cNvSpPr txBox="1">
            <a:spLocks noGrp="1"/>
          </p:cNvSpPr>
          <p:nvPr>
            <p:ph type="body" idx="1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e2dfae41aa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281738" y="847725"/>
            <a:ext cx="7542212" cy="424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98823"/>
            </a:schemeClr>
          </a:solidFill>
          <a:ln w="38100" cap="flat" cmpd="sng">
            <a:solidFill>
              <a:srgbClr val="0058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-2888" y="7220"/>
            <a:ext cx="4265130" cy="2945744"/>
          </a:xfrm>
          <a:custGeom>
            <a:avLst/>
            <a:gdLst/>
            <a:ahLst/>
            <a:cxnLst/>
            <a:rect l="l" t="t" r="r" b="b"/>
            <a:pathLst>
              <a:path w="7436484" h="5134610" extrusionOk="0">
                <a:moveTo>
                  <a:pt x="7435941" y="0"/>
                </a:moveTo>
                <a:lnTo>
                  <a:pt x="0" y="0"/>
                </a:lnTo>
                <a:lnTo>
                  <a:pt x="0" y="5134513"/>
                </a:lnTo>
                <a:lnTo>
                  <a:pt x="7435941" y="0"/>
                </a:lnTo>
                <a:close/>
              </a:path>
            </a:pathLst>
          </a:custGeom>
          <a:solidFill>
            <a:srgbClr val="00589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214448" y="189163"/>
            <a:ext cx="839740" cy="837515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 txBox="1"/>
          <p:nvPr/>
        </p:nvSpPr>
        <p:spPr>
          <a:xfrm>
            <a:off x="1140834" y="327786"/>
            <a:ext cx="1732912" cy="545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50" rIns="0" bIns="0" anchor="t" anchorCtr="0">
            <a:noAutofit/>
          </a:bodyPr>
          <a:lstStyle/>
          <a:p>
            <a:pPr marL="5776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933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RV College of </a:t>
            </a:r>
            <a:endParaRPr/>
          </a:p>
          <a:p>
            <a:pPr marL="5776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933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Engineering</a:t>
            </a:r>
            <a:endParaRPr sz="1933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Google Shape;22;p2"/>
          <p:cNvSpPr txBox="1"/>
          <p:nvPr/>
        </p:nvSpPr>
        <p:spPr>
          <a:xfrm>
            <a:off x="7330941" y="185554"/>
            <a:ext cx="1548790" cy="21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75" rIns="0" bIns="0" anchor="t" anchorCtr="0">
            <a:noAutofit/>
          </a:bodyPr>
          <a:lstStyle/>
          <a:p>
            <a:pPr marL="5776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64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1364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2457847" y="1456960"/>
            <a:ext cx="6229098" cy="134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>
                <a:solidFill>
                  <a:srgbClr val="00589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ubTitle" idx="1"/>
          </p:nvPr>
        </p:nvSpPr>
        <p:spPr>
          <a:xfrm>
            <a:off x="1054188" y="2880359"/>
            <a:ext cx="7632757" cy="1746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48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2548824" y="684121"/>
            <a:ext cx="66300" cy="67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98823"/>
            </a:schemeClr>
          </a:solidFill>
          <a:ln w="38100" cap="flat" cmpd="sng">
            <a:solidFill>
              <a:srgbClr val="0058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8174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/>
          <p:nvPr/>
        </p:nvSpPr>
        <p:spPr>
          <a:xfrm>
            <a:off x="458500" y="542219"/>
            <a:ext cx="8427007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3"/>
          <p:cNvSpPr/>
          <p:nvPr/>
        </p:nvSpPr>
        <p:spPr>
          <a:xfrm>
            <a:off x="457056" y="137180"/>
            <a:ext cx="322033" cy="32273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3"/>
          <p:cNvSpPr txBox="1"/>
          <p:nvPr/>
        </p:nvSpPr>
        <p:spPr>
          <a:xfrm>
            <a:off x="828898" y="199275"/>
            <a:ext cx="730200" cy="2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775" rIns="0" bIns="0" anchor="t" anchorCtr="0">
            <a:noAutofit/>
          </a:bodyPr>
          <a:lstStyle/>
          <a:p>
            <a:pPr marL="5776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728" b="1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RV College of</a:t>
            </a:r>
            <a:endParaRPr/>
          </a:p>
          <a:p>
            <a:pPr marL="5776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728" b="1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Engineering </a:t>
            </a:r>
            <a:endParaRPr sz="728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" name="Google Shape;31;p3"/>
          <p:cNvSpPr txBox="1">
            <a:spLocks noGrp="1"/>
          </p:cNvSpPr>
          <p:nvPr>
            <p:ph type="title"/>
          </p:nvPr>
        </p:nvSpPr>
        <p:spPr>
          <a:xfrm>
            <a:off x="1559100" y="127575"/>
            <a:ext cx="577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solidFill>
                  <a:srgbClr val="00589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body" idx="1"/>
          </p:nvPr>
        </p:nvSpPr>
        <p:spPr>
          <a:xfrm>
            <a:off x="457050" y="624550"/>
            <a:ext cx="8422800" cy="4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  <a:defRPr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1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SzPts val="1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SzPts val="1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1372547" y="339427"/>
            <a:ext cx="21844" cy="27305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3"/>
          <p:cNvSpPr/>
          <p:nvPr/>
        </p:nvSpPr>
        <p:spPr>
          <a:xfrm>
            <a:off x="1358899" y="328501"/>
            <a:ext cx="49167" cy="49168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3"/>
          <p:cNvSpPr txBox="1"/>
          <p:nvPr/>
        </p:nvSpPr>
        <p:spPr>
          <a:xfrm>
            <a:off x="7330950" y="185550"/>
            <a:ext cx="15489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75" rIns="0" bIns="0" anchor="t" anchorCtr="0">
            <a:noAutofit/>
          </a:bodyPr>
          <a:lstStyle/>
          <a:p>
            <a:pPr marL="5776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64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1364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98823"/>
            </a:schemeClr>
          </a:solidFill>
          <a:ln w="38100" cap="flat" cmpd="sng">
            <a:solidFill>
              <a:srgbClr val="0058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8174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458500" y="542219"/>
            <a:ext cx="8427007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4"/>
          <p:cNvSpPr/>
          <p:nvPr/>
        </p:nvSpPr>
        <p:spPr>
          <a:xfrm>
            <a:off x="457056" y="137180"/>
            <a:ext cx="322033" cy="32273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4"/>
          <p:cNvSpPr txBox="1"/>
          <p:nvPr/>
        </p:nvSpPr>
        <p:spPr>
          <a:xfrm>
            <a:off x="828898" y="199275"/>
            <a:ext cx="740400" cy="2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775" rIns="0" bIns="0" anchor="t" anchorCtr="0">
            <a:noAutofit/>
          </a:bodyPr>
          <a:lstStyle/>
          <a:p>
            <a:pPr marL="5776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728" b="1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RV College of</a:t>
            </a:r>
            <a:endParaRPr/>
          </a:p>
          <a:p>
            <a:pPr marL="5776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728" b="1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Engineering </a:t>
            </a:r>
            <a:endParaRPr sz="728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" name="Google Shape;41;p4"/>
          <p:cNvSpPr txBox="1">
            <a:spLocks noGrp="1"/>
          </p:cNvSpPr>
          <p:nvPr>
            <p:ph type="body" idx="1"/>
          </p:nvPr>
        </p:nvSpPr>
        <p:spPr>
          <a:xfrm>
            <a:off x="457050" y="624550"/>
            <a:ext cx="3977700" cy="43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1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SzPts val="1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SzPts val="1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body" idx="2"/>
          </p:nvPr>
        </p:nvSpPr>
        <p:spPr>
          <a:xfrm>
            <a:off x="4709150" y="624425"/>
            <a:ext cx="4170600" cy="43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1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SzPts val="1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SzPts val="1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3" name="Google Shape;43;p4"/>
          <p:cNvSpPr txBox="1"/>
          <p:nvPr/>
        </p:nvSpPr>
        <p:spPr>
          <a:xfrm>
            <a:off x="7330941" y="185554"/>
            <a:ext cx="1548790" cy="21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75" rIns="0" bIns="0" anchor="t" anchorCtr="0">
            <a:noAutofit/>
          </a:bodyPr>
          <a:lstStyle/>
          <a:p>
            <a:pPr marL="5776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64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1364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4" name="Google Shape;44;p4"/>
          <p:cNvSpPr txBox="1">
            <a:spLocks noGrp="1"/>
          </p:cNvSpPr>
          <p:nvPr>
            <p:ph type="title"/>
          </p:nvPr>
        </p:nvSpPr>
        <p:spPr>
          <a:xfrm>
            <a:off x="1559100" y="127575"/>
            <a:ext cx="577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solidFill>
                  <a:srgbClr val="00589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"/>
          <p:cNvSpPr/>
          <p:nvPr/>
        </p:nvSpPr>
        <p:spPr>
          <a:xfrm>
            <a:off x="1372547" y="339427"/>
            <a:ext cx="21844" cy="27305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4"/>
          <p:cNvSpPr/>
          <p:nvPr/>
        </p:nvSpPr>
        <p:spPr>
          <a:xfrm>
            <a:off x="1358899" y="328501"/>
            <a:ext cx="49167" cy="49168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98823"/>
            </a:schemeClr>
          </a:solidFill>
          <a:ln w="38100" cap="flat" cmpd="sng">
            <a:solidFill>
              <a:srgbClr val="0058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8174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5"/>
          <p:cNvSpPr/>
          <p:nvPr/>
        </p:nvSpPr>
        <p:spPr>
          <a:xfrm>
            <a:off x="458500" y="542219"/>
            <a:ext cx="8427007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5"/>
          <p:cNvSpPr/>
          <p:nvPr/>
        </p:nvSpPr>
        <p:spPr>
          <a:xfrm>
            <a:off x="457056" y="137180"/>
            <a:ext cx="322033" cy="32273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5"/>
          <p:cNvSpPr txBox="1"/>
          <p:nvPr/>
        </p:nvSpPr>
        <p:spPr>
          <a:xfrm>
            <a:off x="828898" y="199275"/>
            <a:ext cx="750600" cy="2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775" rIns="0" bIns="0" anchor="t" anchorCtr="0">
            <a:noAutofit/>
          </a:bodyPr>
          <a:lstStyle/>
          <a:p>
            <a:pPr marL="5776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728" b="1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RV College of</a:t>
            </a:r>
            <a:endParaRPr/>
          </a:p>
          <a:p>
            <a:pPr marL="5776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728" b="1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Engineering </a:t>
            </a:r>
            <a:endParaRPr sz="728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" name="Google Shape;52;p5"/>
          <p:cNvSpPr txBox="1"/>
          <p:nvPr/>
        </p:nvSpPr>
        <p:spPr>
          <a:xfrm>
            <a:off x="7330941" y="185554"/>
            <a:ext cx="1548790" cy="21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75" rIns="0" bIns="0" anchor="t" anchorCtr="0">
            <a:noAutofit/>
          </a:bodyPr>
          <a:lstStyle/>
          <a:p>
            <a:pPr marL="5776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64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1364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3" name="Google Shape;53;p5"/>
          <p:cNvSpPr txBox="1">
            <a:spLocks noGrp="1"/>
          </p:cNvSpPr>
          <p:nvPr>
            <p:ph type="title"/>
          </p:nvPr>
        </p:nvSpPr>
        <p:spPr>
          <a:xfrm>
            <a:off x="1559100" y="127575"/>
            <a:ext cx="577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>
                <a:solidFill>
                  <a:srgbClr val="00589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/>
          <p:nvPr/>
        </p:nvSpPr>
        <p:spPr>
          <a:xfrm>
            <a:off x="1372547" y="339427"/>
            <a:ext cx="21844" cy="27305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1358899" y="328501"/>
            <a:ext cx="49167" cy="49168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>
              <a:alpha val="98823"/>
            </a:schemeClr>
          </a:solidFill>
          <a:ln w="38100" cap="flat" cmpd="sng">
            <a:solidFill>
              <a:srgbClr val="0058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8174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6"/>
          <p:cNvSpPr/>
          <p:nvPr/>
        </p:nvSpPr>
        <p:spPr>
          <a:xfrm>
            <a:off x="458500" y="542219"/>
            <a:ext cx="8427007" cy="0"/>
          </a:xfrm>
          <a:custGeom>
            <a:avLst/>
            <a:gdLst/>
            <a:ahLst/>
            <a:cxnLst/>
            <a:rect l="l" t="t" r="r" b="b"/>
            <a:pathLst>
              <a:path w="18527395" h="120000" extrusionOk="0">
                <a:moveTo>
                  <a:pt x="0" y="0"/>
                </a:moveTo>
                <a:lnTo>
                  <a:pt x="18526859" y="0"/>
                </a:lnTo>
              </a:path>
            </a:pathLst>
          </a:custGeom>
          <a:noFill/>
          <a:ln w="15700" cap="flat" cmpd="sng">
            <a:solidFill>
              <a:srgbClr val="5E6DB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6"/>
          <p:cNvSpPr/>
          <p:nvPr/>
        </p:nvSpPr>
        <p:spPr>
          <a:xfrm>
            <a:off x="457056" y="137180"/>
            <a:ext cx="322033" cy="32273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6"/>
          <p:cNvSpPr txBox="1"/>
          <p:nvPr/>
        </p:nvSpPr>
        <p:spPr>
          <a:xfrm>
            <a:off x="828898" y="199275"/>
            <a:ext cx="740400" cy="2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775" rIns="0" bIns="0" anchor="t" anchorCtr="0">
            <a:noAutofit/>
          </a:bodyPr>
          <a:lstStyle/>
          <a:p>
            <a:pPr marL="5776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728" b="1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RV College of</a:t>
            </a:r>
            <a:endParaRPr/>
          </a:p>
          <a:p>
            <a:pPr marL="5776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728" b="1">
                <a:solidFill>
                  <a:srgbClr val="231F2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Engineering </a:t>
            </a:r>
            <a:endParaRPr sz="728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" name="Google Shape;61;p6"/>
          <p:cNvSpPr txBox="1"/>
          <p:nvPr/>
        </p:nvSpPr>
        <p:spPr>
          <a:xfrm>
            <a:off x="7330941" y="185554"/>
            <a:ext cx="1548790" cy="21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75" rIns="0" bIns="0" anchor="t" anchorCtr="0">
            <a:noAutofit/>
          </a:bodyPr>
          <a:lstStyle/>
          <a:p>
            <a:pPr marL="5776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364" i="1">
                <a:solidFill>
                  <a:srgbClr val="422C7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Go, change the world</a:t>
            </a:r>
            <a:endParaRPr sz="1364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2" name="Google Shape;62;p6"/>
          <p:cNvSpPr/>
          <p:nvPr/>
        </p:nvSpPr>
        <p:spPr>
          <a:xfrm>
            <a:off x="1372547" y="339427"/>
            <a:ext cx="21844" cy="27305"/>
          </a:xfrm>
          <a:custGeom>
            <a:avLst/>
            <a:gdLst/>
            <a:ahLst/>
            <a:cxnLst/>
            <a:rect l="l" t="t" r="r" b="b"/>
            <a:pathLst>
              <a:path w="25400" h="31750" extrusionOk="0">
                <a:moveTo>
                  <a:pt x="11999" y="0"/>
                </a:moveTo>
                <a:lnTo>
                  <a:pt x="0" y="0"/>
                </a:lnTo>
                <a:lnTo>
                  <a:pt x="0" y="31423"/>
                </a:lnTo>
                <a:lnTo>
                  <a:pt x="5675" y="31423"/>
                </a:lnTo>
                <a:lnTo>
                  <a:pt x="5675" y="18292"/>
                </a:lnTo>
                <a:lnTo>
                  <a:pt x="16472" y="18292"/>
                </a:lnTo>
                <a:lnTo>
                  <a:pt x="15633" y="17570"/>
                </a:lnTo>
                <a:lnTo>
                  <a:pt x="21266" y="14669"/>
                </a:lnTo>
                <a:lnTo>
                  <a:pt x="21701" y="13277"/>
                </a:lnTo>
                <a:lnTo>
                  <a:pt x="5675" y="13277"/>
                </a:lnTo>
                <a:lnTo>
                  <a:pt x="5675" y="5329"/>
                </a:lnTo>
                <a:lnTo>
                  <a:pt x="22246" y="5329"/>
                </a:lnTo>
                <a:lnTo>
                  <a:pt x="21894" y="3863"/>
                </a:lnTo>
                <a:lnTo>
                  <a:pt x="18564" y="848"/>
                </a:lnTo>
                <a:lnTo>
                  <a:pt x="11999" y="0"/>
                </a:lnTo>
                <a:close/>
              </a:path>
              <a:path w="25400" h="31750" extrusionOk="0">
                <a:moveTo>
                  <a:pt x="16472" y="18292"/>
                </a:moveTo>
                <a:lnTo>
                  <a:pt x="6827" y="18292"/>
                </a:lnTo>
                <a:lnTo>
                  <a:pt x="9737" y="18680"/>
                </a:lnTo>
                <a:lnTo>
                  <a:pt x="11465" y="19999"/>
                </a:lnTo>
                <a:lnTo>
                  <a:pt x="14481" y="24596"/>
                </a:lnTo>
                <a:lnTo>
                  <a:pt x="18564" y="31423"/>
                </a:lnTo>
                <a:lnTo>
                  <a:pt x="25402" y="31423"/>
                </a:lnTo>
                <a:lnTo>
                  <a:pt x="21967" y="25318"/>
                </a:lnTo>
                <a:lnTo>
                  <a:pt x="18721" y="20229"/>
                </a:lnTo>
                <a:lnTo>
                  <a:pt x="16472" y="18292"/>
                </a:lnTo>
                <a:close/>
              </a:path>
              <a:path w="25400" h="31750" extrusionOk="0">
                <a:moveTo>
                  <a:pt x="22246" y="5329"/>
                </a:moveTo>
                <a:lnTo>
                  <a:pt x="10156" y="5329"/>
                </a:lnTo>
                <a:lnTo>
                  <a:pt x="14324" y="5444"/>
                </a:lnTo>
                <a:lnTo>
                  <a:pt x="16439" y="6638"/>
                </a:lnTo>
                <a:lnTo>
                  <a:pt x="17224" y="9224"/>
                </a:lnTo>
                <a:lnTo>
                  <a:pt x="16638" y="11580"/>
                </a:lnTo>
                <a:lnTo>
                  <a:pt x="15057" y="12889"/>
                </a:lnTo>
                <a:lnTo>
                  <a:pt x="9915" y="13277"/>
                </a:lnTo>
                <a:lnTo>
                  <a:pt x="21701" y="13277"/>
                </a:lnTo>
                <a:lnTo>
                  <a:pt x="23088" y="8837"/>
                </a:lnTo>
                <a:lnTo>
                  <a:pt x="22246" y="532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6"/>
          <p:cNvSpPr/>
          <p:nvPr/>
        </p:nvSpPr>
        <p:spPr>
          <a:xfrm>
            <a:off x="1358899" y="328501"/>
            <a:ext cx="49167" cy="49168"/>
          </a:xfrm>
          <a:custGeom>
            <a:avLst/>
            <a:gdLst/>
            <a:ahLst/>
            <a:cxnLst/>
            <a:rect l="l" t="t" r="r" b="b"/>
            <a:pathLst>
              <a:path w="56514" h="56515" extrusionOk="0">
                <a:moveTo>
                  <a:pt x="28145" y="0"/>
                </a:moveTo>
                <a:lnTo>
                  <a:pt x="17205" y="2207"/>
                </a:lnTo>
                <a:lnTo>
                  <a:pt x="8257" y="8227"/>
                </a:lnTo>
                <a:lnTo>
                  <a:pt x="2217" y="17157"/>
                </a:lnTo>
                <a:lnTo>
                  <a:pt x="0" y="28093"/>
                </a:lnTo>
                <a:lnTo>
                  <a:pt x="2217" y="39037"/>
                </a:lnTo>
                <a:lnTo>
                  <a:pt x="8257" y="47985"/>
                </a:lnTo>
                <a:lnTo>
                  <a:pt x="17205" y="54023"/>
                </a:lnTo>
                <a:lnTo>
                  <a:pt x="28145" y="56239"/>
                </a:lnTo>
                <a:lnTo>
                  <a:pt x="39070" y="54023"/>
                </a:lnTo>
                <a:lnTo>
                  <a:pt x="41803" y="52176"/>
                </a:lnTo>
                <a:lnTo>
                  <a:pt x="28145" y="52176"/>
                </a:lnTo>
                <a:lnTo>
                  <a:pt x="18768" y="50280"/>
                </a:lnTo>
                <a:lnTo>
                  <a:pt x="11113" y="45113"/>
                </a:lnTo>
                <a:lnTo>
                  <a:pt x="5954" y="37457"/>
                </a:lnTo>
                <a:lnTo>
                  <a:pt x="4062" y="28093"/>
                </a:lnTo>
                <a:lnTo>
                  <a:pt x="5954" y="18722"/>
                </a:lnTo>
                <a:lnTo>
                  <a:pt x="11113" y="11052"/>
                </a:lnTo>
                <a:lnTo>
                  <a:pt x="18768" y="5870"/>
                </a:lnTo>
                <a:lnTo>
                  <a:pt x="28145" y="3968"/>
                </a:lnTo>
                <a:lnTo>
                  <a:pt x="41684" y="3968"/>
                </a:lnTo>
                <a:lnTo>
                  <a:pt x="39070" y="2207"/>
                </a:lnTo>
                <a:lnTo>
                  <a:pt x="28145" y="0"/>
                </a:lnTo>
                <a:close/>
              </a:path>
              <a:path w="56514" h="56515" extrusionOk="0">
                <a:moveTo>
                  <a:pt x="41684" y="3968"/>
                </a:moveTo>
                <a:lnTo>
                  <a:pt x="28145" y="3968"/>
                </a:lnTo>
                <a:lnTo>
                  <a:pt x="37529" y="5870"/>
                </a:lnTo>
                <a:lnTo>
                  <a:pt x="45187" y="11052"/>
                </a:lnTo>
                <a:lnTo>
                  <a:pt x="50347" y="18722"/>
                </a:lnTo>
                <a:lnTo>
                  <a:pt x="52239" y="28093"/>
                </a:lnTo>
                <a:lnTo>
                  <a:pt x="50347" y="37457"/>
                </a:lnTo>
                <a:lnTo>
                  <a:pt x="45187" y="45113"/>
                </a:lnTo>
                <a:lnTo>
                  <a:pt x="37529" y="50280"/>
                </a:lnTo>
                <a:lnTo>
                  <a:pt x="28145" y="52176"/>
                </a:lnTo>
                <a:lnTo>
                  <a:pt x="41803" y="52176"/>
                </a:lnTo>
                <a:lnTo>
                  <a:pt x="48005" y="47985"/>
                </a:lnTo>
                <a:lnTo>
                  <a:pt x="54036" y="39037"/>
                </a:lnTo>
                <a:lnTo>
                  <a:pt x="56249" y="28093"/>
                </a:lnTo>
                <a:lnTo>
                  <a:pt x="54036" y="17157"/>
                </a:lnTo>
                <a:lnTo>
                  <a:pt x="48005" y="8227"/>
                </a:lnTo>
                <a:lnTo>
                  <a:pt x="41684" y="396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5137724"/>
            <a:ext cx="9144000" cy="0"/>
          </a:xfrm>
          <a:custGeom>
            <a:avLst/>
            <a:gdLst/>
            <a:ahLst/>
            <a:cxnLst/>
            <a:rect l="l" t="t" r="r" b="b"/>
            <a:pathLst>
              <a:path w="20104100" h="120000" extrusionOk="0">
                <a:moveTo>
                  <a:pt x="0" y="0"/>
                </a:moveTo>
                <a:lnTo>
                  <a:pt x="20104099" y="0"/>
                </a:lnTo>
              </a:path>
            </a:pathLst>
          </a:custGeom>
          <a:noFill/>
          <a:ln w="22850" cap="flat" cmpd="sng">
            <a:solidFill>
              <a:srgbClr val="E76A8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0" y="5127616"/>
            <a:ext cx="9131003" cy="0"/>
          </a:xfrm>
          <a:custGeom>
            <a:avLst/>
            <a:gdLst/>
            <a:ahLst/>
            <a:cxnLst/>
            <a:rect l="l" t="t" r="r" b="b"/>
            <a:pathLst>
              <a:path w="20076160" h="120000" extrusionOk="0">
                <a:moveTo>
                  <a:pt x="0" y="0"/>
                </a:moveTo>
                <a:lnTo>
                  <a:pt x="20076037" y="0"/>
                </a:lnTo>
              </a:path>
            </a:pathLst>
          </a:custGeom>
          <a:noFill/>
          <a:ln w="22850" cap="flat" cmpd="sng">
            <a:solidFill>
              <a:srgbClr val="E76A8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12997" y="21660"/>
            <a:ext cx="0" cy="5100180"/>
          </a:xfrm>
          <a:custGeom>
            <a:avLst/>
            <a:gdLst/>
            <a:ahLst/>
            <a:cxnLst/>
            <a:rect l="l" t="t" r="r" b="b"/>
            <a:pathLst>
              <a:path w="120000" h="11215370" extrusionOk="0">
                <a:moveTo>
                  <a:pt x="0" y="0"/>
                </a:moveTo>
                <a:lnTo>
                  <a:pt x="0" y="11215370"/>
                </a:lnTo>
              </a:path>
            </a:pathLst>
          </a:custGeom>
          <a:noFill/>
          <a:ln w="56200" cap="flat" cmpd="sng">
            <a:solidFill>
              <a:srgbClr val="E76A8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0" y="10830"/>
            <a:ext cx="9144000" cy="0"/>
          </a:xfrm>
          <a:custGeom>
            <a:avLst/>
            <a:gdLst/>
            <a:ahLst/>
            <a:cxnLst/>
            <a:rect l="l" t="t" r="r" b="b"/>
            <a:pathLst>
              <a:path w="20104100" h="120000" extrusionOk="0">
                <a:moveTo>
                  <a:pt x="0" y="0"/>
                </a:moveTo>
                <a:lnTo>
                  <a:pt x="20104099" y="0"/>
                </a:lnTo>
              </a:path>
            </a:pathLst>
          </a:custGeom>
          <a:noFill/>
          <a:ln w="46975" cap="flat" cmpd="sng">
            <a:solidFill>
              <a:srgbClr val="E76A8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9131003" y="5121841"/>
            <a:ext cx="12997" cy="10830"/>
          </a:xfrm>
          <a:custGeom>
            <a:avLst/>
            <a:gdLst/>
            <a:ahLst/>
            <a:cxnLst/>
            <a:rect l="l" t="t" r="r" b="b"/>
            <a:pathLst>
              <a:path w="28575" h="22859" extrusionOk="0">
                <a:moveTo>
                  <a:pt x="0" y="22856"/>
                </a:moveTo>
                <a:lnTo>
                  <a:pt x="28061" y="22856"/>
                </a:lnTo>
                <a:lnTo>
                  <a:pt x="28061" y="0"/>
                </a:lnTo>
                <a:lnTo>
                  <a:pt x="0" y="0"/>
                </a:lnTo>
                <a:lnTo>
                  <a:pt x="0" y="22856"/>
                </a:lnTo>
                <a:close/>
              </a:path>
            </a:pathLst>
          </a:custGeom>
          <a:solidFill>
            <a:srgbClr val="E76A8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9131003" y="21660"/>
            <a:ext cx="0" cy="5100180"/>
          </a:xfrm>
          <a:custGeom>
            <a:avLst/>
            <a:gdLst/>
            <a:ahLst/>
            <a:cxnLst/>
            <a:rect l="l" t="t" r="r" b="b"/>
            <a:pathLst>
              <a:path w="120000" h="11215370" extrusionOk="0">
                <a:moveTo>
                  <a:pt x="0" y="0"/>
                </a:moveTo>
                <a:lnTo>
                  <a:pt x="0" y="11215370"/>
                </a:lnTo>
              </a:path>
            </a:pathLst>
          </a:custGeom>
          <a:noFill/>
          <a:ln w="56175" cap="flat" cmpd="sng">
            <a:solidFill>
              <a:srgbClr val="E76A8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264269" y="185554"/>
            <a:ext cx="861546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80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1249141" y="1188406"/>
            <a:ext cx="664571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Font typeface="Times New Roman"/>
              <a:buNone/>
              <a:defRPr sz="18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Font typeface="Times New Roman"/>
              <a:buNone/>
              <a:defRPr sz="18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Font typeface="Times New Roman"/>
              <a:buNone/>
              <a:defRPr sz="18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Font typeface="Times New Roman"/>
              <a:buNone/>
              <a:defRPr sz="18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Font typeface="Times New Roman"/>
              <a:buNone/>
              <a:defRPr sz="18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800" i="0" u="none" strike="noStrike" cap="non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800" i="0" u="none" strike="noStrike" cap="non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800" i="0" u="none" strike="noStrike" cap="non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None/>
              <a:defRPr sz="1800" i="0" u="none" strike="noStrike" cap="non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3109134" y="4783225"/>
            <a:ext cx="292573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dt" idx="10"/>
          </p:nvPr>
        </p:nvSpPr>
        <p:spPr>
          <a:xfrm>
            <a:off x="457056" y="4783225"/>
            <a:ext cx="210332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1"/>
          <p:cNvSpPr txBox="1">
            <a:spLocks noGrp="1"/>
          </p:cNvSpPr>
          <p:nvPr>
            <p:ph type="sldNum" idx="12"/>
          </p:nvPr>
        </p:nvSpPr>
        <p:spPr>
          <a:xfrm>
            <a:off x="6583622" y="4783225"/>
            <a:ext cx="210332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800" b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800" b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800" b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800" b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800" b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800" b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800" b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800" b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800" b="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gdb.com/VY37-hqqh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fWczjRSJA66oiyy3NehFSF5WMxS7_iGN#scrollTo=vRGr4UBrXEiQ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7364056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eeexplore.ieee.org/xpl/conhome/7347101/proceedin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xpl/conhome/6679957/proceedi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eeexplore.ieee.org/document/6682403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xpl/conhome/6754316/proceedi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109/ICPADS.2013.6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"/>
          <p:cNvSpPr txBox="1">
            <a:spLocks noGrp="1"/>
          </p:cNvSpPr>
          <p:nvPr>
            <p:ph type="ctrTitle"/>
          </p:nvPr>
        </p:nvSpPr>
        <p:spPr>
          <a:xfrm>
            <a:off x="2457847" y="1456960"/>
            <a:ext cx="6229200" cy="13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>
                <a:solidFill>
                  <a:srgbClr val="FF0000"/>
                </a:solidFill>
              </a:rPr>
              <a:t>GRAPH ALGORITHMS IN BIOINFORMATICS</a:t>
            </a:r>
            <a:endParaRPr sz="3000" dirty="0">
              <a:solidFill>
                <a:srgbClr val="FF0000"/>
              </a:solidFill>
            </a:endParaRPr>
          </a:p>
        </p:txBody>
      </p:sp>
      <p:sp>
        <p:nvSpPr>
          <p:cNvPr id="69" name="Google Shape;69;p7"/>
          <p:cNvSpPr txBox="1">
            <a:spLocks noGrp="1"/>
          </p:cNvSpPr>
          <p:nvPr>
            <p:ph type="subTitle" idx="1"/>
          </p:nvPr>
        </p:nvSpPr>
        <p:spPr>
          <a:xfrm>
            <a:off x="6342750" y="3093575"/>
            <a:ext cx="2486700" cy="17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151"/>
              </a:buClr>
              <a:buSzPts val="4000"/>
              <a:buFont typeface="Arial"/>
              <a:buNone/>
            </a:pPr>
            <a:r>
              <a:rPr lang="en-IN" sz="2000" b="1">
                <a:solidFill>
                  <a:srgbClr val="3F3151"/>
                </a:solidFill>
                <a:latin typeface="Arial"/>
                <a:ea typeface="Arial"/>
                <a:cs typeface="Arial"/>
                <a:sym typeface="Arial"/>
              </a:rPr>
              <a:t>Students Name:</a:t>
            </a:r>
            <a:endParaRPr sz="2000" b="1">
              <a:solidFill>
                <a:srgbClr val="3F315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151"/>
              </a:buClr>
              <a:buSzPts val="4000"/>
              <a:buFont typeface="Arial"/>
              <a:buNone/>
            </a:pPr>
            <a:r>
              <a:rPr lang="en-IN" sz="2000" b="1">
                <a:solidFill>
                  <a:srgbClr val="3F3151"/>
                </a:solidFill>
                <a:latin typeface="Arial"/>
                <a:ea typeface="Arial"/>
                <a:cs typeface="Arial"/>
                <a:sym typeface="Arial"/>
              </a:rPr>
              <a:t>Neha N </a:t>
            </a:r>
            <a:endParaRPr sz="2000" b="1">
              <a:solidFill>
                <a:srgbClr val="3F315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151"/>
              </a:buClr>
              <a:buSzPts val="4000"/>
              <a:buFont typeface="Arial"/>
              <a:buNone/>
            </a:pPr>
            <a:r>
              <a:rPr lang="en-IN" sz="2000" b="1">
                <a:solidFill>
                  <a:srgbClr val="3F3151"/>
                </a:solidFill>
                <a:latin typeface="Arial"/>
                <a:ea typeface="Arial"/>
                <a:cs typeface="Arial"/>
                <a:sym typeface="Arial"/>
              </a:rPr>
              <a:t>Shubhaprada K P</a:t>
            </a:r>
            <a:endParaRPr sz="2000" b="1">
              <a:solidFill>
                <a:srgbClr val="3F315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151"/>
              </a:buClr>
              <a:buSzPts val="4000"/>
              <a:buFont typeface="Arial"/>
              <a:buNone/>
            </a:pPr>
            <a:r>
              <a:rPr lang="en-IN" sz="2000" b="1">
                <a:solidFill>
                  <a:srgbClr val="3F3151"/>
                </a:solidFill>
                <a:latin typeface="Arial"/>
                <a:ea typeface="Arial"/>
                <a:cs typeface="Arial"/>
                <a:sym typeface="Arial"/>
              </a:rPr>
              <a:t>Sravan Karthick T</a:t>
            </a:r>
            <a:endParaRPr sz="2000" b="1">
              <a:solidFill>
                <a:srgbClr val="3F315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151"/>
              </a:buClr>
              <a:buSzPts val="4000"/>
              <a:buFont typeface="Arial"/>
              <a:buNone/>
            </a:pPr>
            <a:r>
              <a:rPr lang="en-IN" sz="2000" b="1">
                <a:solidFill>
                  <a:srgbClr val="3F3151"/>
                </a:solidFill>
                <a:latin typeface="Arial"/>
                <a:ea typeface="Arial"/>
                <a:cs typeface="Arial"/>
                <a:sym typeface="Arial"/>
              </a:rPr>
              <a:t>Ujwal P</a:t>
            </a:r>
            <a:endParaRPr sz="2000" b="1">
              <a:solidFill>
                <a:srgbClr val="3F315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5966" lvl="0" indent="-155966" algn="ct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 txBox="1">
            <a:spLocks noGrp="1"/>
          </p:cNvSpPr>
          <p:nvPr>
            <p:ph type="title"/>
          </p:nvPr>
        </p:nvSpPr>
        <p:spPr>
          <a:xfrm>
            <a:off x="1559100" y="127575"/>
            <a:ext cx="577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rgbClr val="FF0000"/>
                </a:solidFill>
              </a:rPr>
              <a:t>OBJECTIVES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37" name="Google Shape;137;p16"/>
          <p:cNvSpPr txBox="1">
            <a:spLocks noGrp="1"/>
          </p:cNvSpPr>
          <p:nvPr>
            <p:ph type="body" idx="1"/>
          </p:nvPr>
        </p:nvSpPr>
        <p:spPr>
          <a:xfrm>
            <a:off x="457050" y="624550"/>
            <a:ext cx="8422800" cy="4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6818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6818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/>
          </a:p>
        </p:txBody>
      </p:sp>
      <p:pic>
        <p:nvPicPr>
          <p:cNvPr id="138" name="Google Shape;13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63" y="660101"/>
            <a:ext cx="7931085" cy="421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 txBox="1">
            <a:spLocks noGrp="1"/>
          </p:cNvSpPr>
          <p:nvPr>
            <p:ph type="title"/>
          </p:nvPr>
        </p:nvSpPr>
        <p:spPr>
          <a:xfrm>
            <a:off x="1252050" y="172050"/>
            <a:ext cx="625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rgbClr val="FF0000"/>
                </a:solidFill>
              </a:rPr>
              <a:t>OUTLINE - HOW WE PLAN TO ACHIEVE THE OBJECTIVES</a:t>
            </a:r>
            <a:endParaRPr sz="1600">
              <a:solidFill>
                <a:srgbClr val="FF0000"/>
              </a:solidFill>
            </a:endParaRPr>
          </a:p>
        </p:txBody>
      </p:sp>
      <p:pic>
        <p:nvPicPr>
          <p:cNvPr id="144" name="Google Shape;14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324" y="618224"/>
            <a:ext cx="8230650" cy="43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>
            <a:spLocks noGrp="1"/>
          </p:cNvSpPr>
          <p:nvPr>
            <p:ph type="title"/>
          </p:nvPr>
        </p:nvSpPr>
        <p:spPr>
          <a:xfrm>
            <a:off x="1559100" y="127575"/>
            <a:ext cx="57717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rgbClr val="FF0000"/>
                </a:solidFill>
              </a:rPr>
              <a:t>GRAPH - BASICS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50" name="Google Shape;150;p18"/>
          <p:cNvSpPr txBox="1">
            <a:spLocks noGrp="1"/>
          </p:cNvSpPr>
          <p:nvPr>
            <p:ph type="body" idx="1"/>
          </p:nvPr>
        </p:nvSpPr>
        <p:spPr>
          <a:xfrm>
            <a:off x="457050" y="624550"/>
            <a:ext cx="8422800" cy="421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-IN" dirty="0"/>
              <a:t>Graphs represent connections between objects.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IN" dirty="0"/>
              <a:t>They describe many important phenomena.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IN" dirty="0" err="1"/>
              <a:t>Eg</a:t>
            </a:r>
            <a:r>
              <a:rPr lang="en-IN" dirty="0"/>
              <a:t>: Internet, Maps, Social Networks</a:t>
            </a:r>
            <a:endParaRPr dirty="0"/>
          </a:p>
        </p:txBody>
      </p:sp>
      <p:pic>
        <p:nvPicPr>
          <p:cNvPr id="151" name="Google Shape;15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6887" y="1233576"/>
            <a:ext cx="8108676" cy="390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>
            <a:spLocks noGrp="1"/>
          </p:cNvSpPr>
          <p:nvPr>
            <p:ph type="title"/>
          </p:nvPr>
        </p:nvSpPr>
        <p:spPr>
          <a:xfrm>
            <a:off x="1559100" y="127575"/>
            <a:ext cx="57717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rgbClr val="FF0000"/>
                </a:solidFill>
              </a:rPr>
              <a:t>GRAPH - BASICS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57" name="Google Shape;157;p19"/>
          <p:cNvSpPr txBox="1">
            <a:spLocks noGrp="1"/>
          </p:cNvSpPr>
          <p:nvPr>
            <p:ph type="body" idx="1"/>
          </p:nvPr>
        </p:nvSpPr>
        <p:spPr>
          <a:xfrm>
            <a:off x="457050" y="624550"/>
            <a:ext cx="8422800" cy="421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IN"/>
              <a:t>Definition: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IN"/>
              <a:t>A Graph is a collection V of vertices and a collection E of edges, each of which connects a pair of vertices.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IN"/>
              <a:t> </a:t>
            </a:r>
            <a:endParaRPr/>
          </a:p>
        </p:txBody>
      </p:sp>
      <p:pic>
        <p:nvPicPr>
          <p:cNvPr id="158" name="Google Shape;15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3600" y="2582025"/>
            <a:ext cx="4676775" cy="20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>
            <a:spLocks noGrp="1"/>
          </p:cNvSpPr>
          <p:nvPr>
            <p:ph type="title"/>
          </p:nvPr>
        </p:nvSpPr>
        <p:spPr>
          <a:xfrm>
            <a:off x="1559100" y="127575"/>
            <a:ext cx="57717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rgbClr val="FF0000"/>
                </a:solidFill>
              </a:rPr>
              <a:t>GRAPH - BASICS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64" name="Google Shape;164;p20"/>
          <p:cNvSpPr txBox="1">
            <a:spLocks noGrp="1"/>
          </p:cNvSpPr>
          <p:nvPr>
            <p:ph type="body" idx="1"/>
          </p:nvPr>
        </p:nvSpPr>
        <p:spPr>
          <a:xfrm>
            <a:off x="457050" y="624550"/>
            <a:ext cx="8422800" cy="421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IN"/>
              <a:t>Graphs are of two types:</a:t>
            </a:r>
            <a:endParaRPr/>
          </a:p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-IN"/>
              <a:t>Directed Graph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IN"/>
              <a:t>Undirected Graph</a:t>
            </a:r>
            <a:endParaRPr/>
          </a:p>
        </p:txBody>
      </p:sp>
      <p:pic>
        <p:nvPicPr>
          <p:cNvPr id="165" name="Google Shape;16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500" y="1908250"/>
            <a:ext cx="5023001" cy="248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>
            <a:spLocks noGrp="1"/>
          </p:cNvSpPr>
          <p:nvPr>
            <p:ph type="title"/>
          </p:nvPr>
        </p:nvSpPr>
        <p:spPr>
          <a:xfrm>
            <a:off x="1559100" y="127575"/>
            <a:ext cx="577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rgbClr val="FF0000"/>
                </a:solidFill>
              </a:rPr>
              <a:t>Graph - Basics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71" name="Google Shape;171;p21"/>
          <p:cNvSpPr txBox="1">
            <a:spLocks noGrp="1"/>
          </p:cNvSpPr>
          <p:nvPr>
            <p:ph type="body" idx="1"/>
          </p:nvPr>
        </p:nvSpPr>
        <p:spPr>
          <a:xfrm>
            <a:off x="457050" y="624550"/>
            <a:ext cx="8422800" cy="4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IN"/>
              <a:t>How are graphs represented?</a:t>
            </a:r>
            <a:endParaRPr/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IN"/>
              <a:t>Graphs are represented by: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IN"/>
              <a:t>List of edges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IN"/>
              <a:t>Adjacency Matrix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IN"/>
              <a:t>Adjacency List/Array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1) List of edges: {{A,C},{A,B},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{B,D},{B,E},{C,D},{D,E}}</a:t>
            </a:r>
            <a:endParaRPr/>
          </a:p>
        </p:txBody>
      </p:sp>
      <p:pic>
        <p:nvPicPr>
          <p:cNvPr id="172" name="Google Shape;17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3004" y="899304"/>
            <a:ext cx="3473500" cy="235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>
            <a:spLocks noGrp="1"/>
          </p:cNvSpPr>
          <p:nvPr>
            <p:ph type="title"/>
          </p:nvPr>
        </p:nvSpPr>
        <p:spPr>
          <a:xfrm>
            <a:off x="1559100" y="127575"/>
            <a:ext cx="577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rgbClr val="FF0000"/>
                </a:solidFill>
              </a:rPr>
              <a:t>Graph - Basics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78" name="Google Shape;178;p22"/>
          <p:cNvSpPr txBox="1">
            <a:spLocks noGrp="1"/>
          </p:cNvSpPr>
          <p:nvPr>
            <p:ph type="body" idx="1"/>
          </p:nvPr>
        </p:nvSpPr>
        <p:spPr>
          <a:xfrm>
            <a:off x="457050" y="624550"/>
            <a:ext cx="8422800" cy="4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IN"/>
              <a:t>2)Adjacency Matrix</a:t>
            </a:r>
            <a:endParaRPr/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/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/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/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/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/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/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IN"/>
              <a:t>3)Adjacency List/Array</a:t>
            </a:r>
            <a:endParaRPr/>
          </a:p>
        </p:txBody>
      </p:sp>
      <p:pic>
        <p:nvPicPr>
          <p:cNvPr id="179" name="Google Shape;17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4700" y="789625"/>
            <a:ext cx="4921400" cy="19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8275" y="2818500"/>
            <a:ext cx="5585700" cy="202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title"/>
          </p:nvPr>
        </p:nvSpPr>
        <p:spPr>
          <a:xfrm>
            <a:off x="1559100" y="127575"/>
            <a:ext cx="577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100">
                <a:solidFill>
                  <a:srgbClr val="FF0000"/>
                </a:solidFill>
              </a:rPr>
              <a:t>WHERE IT ALL STARTED-KONIKSBERG</a:t>
            </a:r>
            <a:endParaRPr sz="2100">
              <a:solidFill>
                <a:srgbClr val="FF0000"/>
              </a:solidFill>
            </a:endParaRPr>
          </a:p>
        </p:txBody>
      </p:sp>
      <p:sp>
        <p:nvSpPr>
          <p:cNvPr id="186" name="Google Shape;186;p23"/>
          <p:cNvSpPr txBox="1">
            <a:spLocks noGrp="1"/>
          </p:cNvSpPr>
          <p:nvPr>
            <p:ph type="body" idx="1"/>
          </p:nvPr>
        </p:nvSpPr>
        <p:spPr>
          <a:xfrm>
            <a:off x="457050" y="624550"/>
            <a:ext cx="8422800" cy="4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IN"/>
              <a:t>uhhdffffffff</a:t>
            </a:r>
            <a:endParaRPr/>
          </a:p>
        </p:txBody>
      </p:sp>
      <p:pic>
        <p:nvPicPr>
          <p:cNvPr id="187" name="Google Shape;18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100" y="672625"/>
            <a:ext cx="4571700" cy="33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3"/>
          <p:cNvSpPr txBox="1"/>
          <p:nvPr/>
        </p:nvSpPr>
        <p:spPr>
          <a:xfrm>
            <a:off x="5212200" y="677300"/>
            <a:ext cx="3681000" cy="43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Char char="❏"/>
            </a:pPr>
            <a:r>
              <a:rPr lang="en-IN" sz="1500" dirty="0">
                <a:solidFill>
                  <a:srgbClr val="333333"/>
                </a:solidFill>
                <a:highlight>
                  <a:srgbClr val="FFFFFF"/>
                </a:highlight>
              </a:rPr>
              <a:t>Our story begins in the 18th century, in the town of </a:t>
            </a:r>
            <a:r>
              <a:rPr lang="en-IN" sz="1500" b="1" dirty="0">
                <a:solidFill>
                  <a:srgbClr val="333333"/>
                </a:solidFill>
                <a:highlight>
                  <a:srgbClr val="FFFFFF"/>
                </a:highlight>
              </a:rPr>
              <a:t>Königsberg</a:t>
            </a:r>
            <a:r>
              <a:rPr lang="en-IN" sz="1500" dirty="0">
                <a:solidFill>
                  <a:srgbClr val="333333"/>
                </a:solidFill>
                <a:highlight>
                  <a:srgbClr val="FFFFFF"/>
                </a:highlight>
              </a:rPr>
              <a:t>, Prussia on the banks of the Pregel River. </a:t>
            </a:r>
            <a:endParaRPr sz="15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Char char="❏"/>
            </a:pPr>
            <a:r>
              <a:rPr lang="en-IN" sz="1500" dirty="0">
                <a:solidFill>
                  <a:srgbClr val="333333"/>
                </a:solidFill>
                <a:highlight>
                  <a:srgbClr val="FFFFFF"/>
                </a:highlight>
              </a:rPr>
              <a:t>The healthy economy allowed the people of the city to build </a:t>
            </a:r>
            <a:r>
              <a:rPr lang="en-IN" sz="1500" b="1" dirty="0">
                <a:solidFill>
                  <a:srgbClr val="333333"/>
                </a:solidFill>
                <a:highlight>
                  <a:srgbClr val="FFFFFF"/>
                </a:highlight>
              </a:rPr>
              <a:t>seven bridges </a:t>
            </a:r>
            <a:r>
              <a:rPr lang="en-IN" sz="1500" dirty="0">
                <a:solidFill>
                  <a:srgbClr val="333333"/>
                </a:solidFill>
                <a:highlight>
                  <a:srgbClr val="FFFFFF"/>
                </a:highlight>
              </a:rPr>
              <a:t>across the river</a:t>
            </a:r>
            <a:endParaRPr sz="15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Char char="❏"/>
            </a:pPr>
            <a:r>
              <a:rPr lang="en-IN" sz="1500" dirty="0">
                <a:solidFill>
                  <a:srgbClr val="333333"/>
                </a:solidFill>
                <a:highlight>
                  <a:srgbClr val="FFFFFF"/>
                </a:highlight>
              </a:rPr>
              <a:t>The people of the city decided to create a game for themselves, their goal being to devise a way in which they could walk </a:t>
            </a:r>
            <a:r>
              <a:rPr lang="en-IN" sz="1500" b="1" dirty="0">
                <a:solidFill>
                  <a:srgbClr val="333333"/>
                </a:solidFill>
                <a:highlight>
                  <a:srgbClr val="FFFFFF"/>
                </a:highlight>
              </a:rPr>
              <a:t>around </a:t>
            </a:r>
            <a:r>
              <a:rPr lang="en-IN" sz="1500" dirty="0">
                <a:solidFill>
                  <a:srgbClr val="333333"/>
                </a:solidFill>
                <a:highlight>
                  <a:srgbClr val="FFFFFF"/>
                </a:highlight>
              </a:rPr>
              <a:t>the city, crossing each of the seven bridges </a:t>
            </a:r>
            <a:r>
              <a:rPr lang="en-IN" sz="1500" b="1" dirty="0">
                <a:solidFill>
                  <a:srgbClr val="333333"/>
                </a:solidFill>
                <a:highlight>
                  <a:srgbClr val="FFFFFF"/>
                </a:highlight>
              </a:rPr>
              <a:t>only once</a:t>
            </a:r>
            <a:r>
              <a:rPr lang="en-IN" sz="1500" dirty="0">
                <a:solidFill>
                  <a:srgbClr val="333333"/>
                </a:solidFill>
                <a:highlight>
                  <a:srgbClr val="FFFFFF"/>
                </a:highlight>
              </a:rPr>
              <a:t>. </a:t>
            </a:r>
            <a:endParaRPr sz="15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Char char="❏"/>
            </a:pPr>
            <a:r>
              <a:rPr lang="en-IN" sz="1500" b="1" dirty="0">
                <a:solidFill>
                  <a:srgbClr val="333333"/>
                </a:solidFill>
                <a:highlight>
                  <a:srgbClr val="FFFFFF"/>
                </a:highlight>
              </a:rPr>
              <a:t>Leonard Euler </a:t>
            </a:r>
            <a:r>
              <a:rPr lang="en-IN" sz="1500" dirty="0">
                <a:solidFill>
                  <a:srgbClr val="333333"/>
                </a:solidFill>
                <a:highlight>
                  <a:srgbClr val="FFFFFF"/>
                </a:highlight>
              </a:rPr>
              <a:t>was the one to solve this problem. Not only did he solve this, he devised a way to do it if </a:t>
            </a:r>
            <a:r>
              <a:rPr lang="en-IN" sz="1500" b="1" dirty="0">
                <a:solidFill>
                  <a:srgbClr val="333333"/>
                </a:solidFill>
                <a:highlight>
                  <a:srgbClr val="FFFFFF"/>
                </a:highlight>
              </a:rPr>
              <a:t>any number </a:t>
            </a:r>
            <a:r>
              <a:rPr lang="en-IN" sz="1500" dirty="0">
                <a:solidFill>
                  <a:srgbClr val="333333"/>
                </a:solidFill>
                <a:highlight>
                  <a:srgbClr val="FFFFFF"/>
                </a:highlight>
              </a:rPr>
              <a:t>of bridges were present</a:t>
            </a:r>
            <a:endParaRPr sz="1500" dirty="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>
            <a:spLocks noGrp="1"/>
          </p:cNvSpPr>
          <p:nvPr>
            <p:ph type="title"/>
          </p:nvPr>
        </p:nvSpPr>
        <p:spPr>
          <a:xfrm>
            <a:off x="1559100" y="127575"/>
            <a:ext cx="577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rgbClr val="FF0000"/>
                </a:solidFill>
              </a:rPr>
              <a:t>EULER’S SOLUTION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94" name="Google Shape;194;p24"/>
          <p:cNvSpPr txBox="1">
            <a:spLocks noGrp="1"/>
          </p:cNvSpPr>
          <p:nvPr>
            <p:ph type="body" idx="1"/>
          </p:nvPr>
        </p:nvSpPr>
        <p:spPr>
          <a:xfrm>
            <a:off x="457050" y="624550"/>
            <a:ext cx="8422800" cy="4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10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10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10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10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10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10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10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10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10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10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10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10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10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10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10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/>
          </a:p>
        </p:txBody>
      </p:sp>
      <p:pic>
        <p:nvPicPr>
          <p:cNvPr id="195" name="Google Shape;1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675" y="677375"/>
            <a:ext cx="4572401" cy="24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5409775" y="784850"/>
            <a:ext cx="3349500" cy="28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Arial"/>
              <a:buChar char="❏"/>
            </a:pPr>
            <a:r>
              <a:rPr lang="en-IN" sz="1300" dirty="0">
                <a:solidFill>
                  <a:srgbClr val="333333"/>
                </a:solidFill>
                <a:highlight>
                  <a:schemeClr val="lt1"/>
                </a:highlight>
              </a:rPr>
              <a:t>Euler accidentally sparked a new branch of mathematics called </a:t>
            </a:r>
            <a:r>
              <a:rPr lang="en-IN" sz="1300" b="1" dirty="0">
                <a:solidFill>
                  <a:srgbClr val="333333"/>
                </a:solidFill>
                <a:highlight>
                  <a:schemeClr val="lt1"/>
                </a:highlight>
              </a:rPr>
              <a:t>graph theory</a:t>
            </a:r>
            <a:r>
              <a:rPr lang="en-IN" sz="1300" dirty="0">
                <a:solidFill>
                  <a:srgbClr val="333333"/>
                </a:solidFill>
                <a:highlight>
                  <a:schemeClr val="lt1"/>
                </a:highlight>
              </a:rPr>
              <a:t>, where a graph is simply a collection of </a:t>
            </a:r>
            <a:r>
              <a:rPr lang="en-IN" sz="1300" b="1" dirty="0">
                <a:solidFill>
                  <a:srgbClr val="333333"/>
                </a:solidFill>
                <a:highlight>
                  <a:schemeClr val="lt1"/>
                </a:highlight>
              </a:rPr>
              <a:t>vertices </a:t>
            </a:r>
            <a:r>
              <a:rPr lang="en-IN" sz="1300" dirty="0">
                <a:solidFill>
                  <a:srgbClr val="333333"/>
                </a:solidFill>
                <a:highlight>
                  <a:schemeClr val="lt1"/>
                </a:highlight>
              </a:rPr>
              <a:t>and </a:t>
            </a:r>
            <a:r>
              <a:rPr lang="en-IN" sz="1300" b="1" dirty="0">
                <a:solidFill>
                  <a:srgbClr val="333333"/>
                </a:solidFill>
                <a:highlight>
                  <a:schemeClr val="lt1"/>
                </a:highlight>
              </a:rPr>
              <a:t>edges</a:t>
            </a:r>
            <a:r>
              <a:rPr lang="en-IN" sz="1300" dirty="0">
                <a:solidFill>
                  <a:srgbClr val="333333"/>
                </a:solidFill>
                <a:highlight>
                  <a:schemeClr val="lt1"/>
                </a:highlight>
              </a:rPr>
              <a:t>. </a:t>
            </a:r>
            <a:endParaRPr sz="1300" dirty="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marL="457200" lvl="0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❏"/>
            </a:pPr>
            <a:r>
              <a:rPr lang="en-IN" sz="1300" dirty="0">
                <a:solidFill>
                  <a:srgbClr val="333333"/>
                </a:solidFill>
                <a:highlight>
                  <a:schemeClr val="lt1"/>
                </a:highlight>
              </a:rPr>
              <a:t> </a:t>
            </a:r>
            <a:r>
              <a:rPr lang="en-IN" sz="1300" b="1" dirty="0">
                <a:solidFill>
                  <a:srgbClr val="333333"/>
                </a:solidFill>
                <a:highlight>
                  <a:schemeClr val="lt1"/>
                </a:highlight>
              </a:rPr>
              <a:t>Today a path in a graph, which contains each edge of the graph once and only once, is called an Eulerian path, because of this problem. </a:t>
            </a:r>
            <a:endParaRPr sz="13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 dirty="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pic>
        <p:nvPicPr>
          <p:cNvPr id="197" name="Google Shape;19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9100" y="3153375"/>
            <a:ext cx="7493725" cy="181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/>
          <p:cNvSpPr txBox="1">
            <a:spLocks noGrp="1"/>
          </p:cNvSpPr>
          <p:nvPr>
            <p:ph type="title"/>
          </p:nvPr>
        </p:nvSpPr>
        <p:spPr>
          <a:xfrm>
            <a:off x="1559100" y="127575"/>
            <a:ext cx="57717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rgbClr val="FF0000"/>
                </a:solidFill>
              </a:rPr>
              <a:t>WHAT IS GENOME ASSEMBLY?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39" name="Google Shape;239;p30"/>
          <p:cNvSpPr txBox="1"/>
          <p:nvPr/>
        </p:nvSpPr>
        <p:spPr>
          <a:xfrm>
            <a:off x="0" y="532200"/>
            <a:ext cx="5116800" cy="4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>
                <a:solidFill>
                  <a:srgbClr val="0944A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A GENOME?</a:t>
            </a:r>
            <a:endParaRPr sz="1600" b="1">
              <a:solidFill>
                <a:srgbClr val="0944A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❏"/>
            </a:pPr>
            <a:r>
              <a:rPr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genome is all the DNA in an organism including its genes. DNA is made up of 4 chemicals(abbreviated as A,C,T,G) that are repeated millions of times in a genome. The order of these species is very important as it determines what type of species the organism is.</a:t>
            </a:r>
            <a:r>
              <a:rPr lang="en-IN" sz="1300">
                <a:solidFill>
                  <a:schemeClr val="dk1"/>
                </a:solidFill>
              </a:rPr>
              <a:t>			</a:t>
            </a:r>
            <a:endParaRPr sz="1300">
              <a:solidFill>
                <a:schemeClr val="dk1"/>
              </a:solidFill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❏"/>
            </a:pPr>
            <a:r>
              <a:rPr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Sequencing technologies can read only a small amount of bases at a time and to read the whole genome, it takes a lot of attempts. As a result, we get subsets of DNA in millions.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❏"/>
            </a:pPr>
            <a:r>
              <a:rPr lang="en-I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process of reconstructing the original sequences is known as genome assembly</a:t>
            </a:r>
            <a:r>
              <a:rPr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Software used in this task are known as Genome Assemblers. Genome assembly is a complex and challenging task.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0" name="Google Shape;2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9700" y="541350"/>
            <a:ext cx="2700575" cy="159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6150" y="2727200"/>
            <a:ext cx="4257851" cy="210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1559100" y="127575"/>
            <a:ext cx="577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rgbClr val="FF0000"/>
                </a:solidFill>
              </a:rPr>
              <a:t>LITERATURE SURVEY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5" name="Google Shape;75;p8"/>
          <p:cNvSpPr txBox="1">
            <a:spLocks noGrp="1"/>
          </p:cNvSpPr>
          <p:nvPr>
            <p:ph type="body" idx="1"/>
          </p:nvPr>
        </p:nvSpPr>
        <p:spPr>
          <a:xfrm>
            <a:off x="446100" y="624550"/>
            <a:ext cx="8422800" cy="4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IN"/>
              <a:t>ks</a:t>
            </a:r>
            <a:endParaRPr/>
          </a:p>
        </p:txBody>
      </p:sp>
      <p:pic>
        <p:nvPicPr>
          <p:cNvPr id="76" name="Google Shape;7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650" y="624550"/>
            <a:ext cx="2738425" cy="1666875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7" name="Google Shape;7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5152" y="1954550"/>
            <a:ext cx="2361225" cy="1377374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1525" y="692799"/>
            <a:ext cx="2477374" cy="3163126"/>
          </a:xfrm>
          <a:prstGeom prst="rect">
            <a:avLst/>
          </a:prstGeom>
          <a:noFill/>
          <a:ln w="1905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9" name="Google Shape;79;p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" name="Google Shape;80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644" y="3331925"/>
            <a:ext cx="2262330" cy="150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83625" y="3252600"/>
            <a:ext cx="4998195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67075" y="1152850"/>
            <a:ext cx="1532525" cy="196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>
            <a:spLocks noGrp="1"/>
          </p:cNvSpPr>
          <p:nvPr>
            <p:ph type="title"/>
          </p:nvPr>
        </p:nvSpPr>
        <p:spPr>
          <a:xfrm>
            <a:off x="1559100" y="127575"/>
            <a:ext cx="57717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rgbClr val="FF0000"/>
                </a:solidFill>
              </a:rPr>
              <a:t>IMPORTANCE OF GENOME ASSEMBLY</a:t>
            </a:r>
            <a:endParaRPr sz="2000">
              <a:solidFill>
                <a:srgbClr val="FF0000"/>
              </a:solidFill>
            </a:endParaRPr>
          </a:p>
        </p:txBody>
      </p:sp>
      <p:sp>
        <p:nvSpPr>
          <p:cNvPr id="247" name="Google Shape;247;p31"/>
          <p:cNvSpPr txBox="1"/>
          <p:nvPr/>
        </p:nvSpPr>
        <p:spPr>
          <a:xfrm>
            <a:off x="63600" y="3108275"/>
            <a:ext cx="90168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❏"/>
            </a:pPr>
            <a:r>
              <a:rPr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Biologists are interested in genome sequencing because they can learn a lot by studying a genome.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❏"/>
            </a:pPr>
            <a:r>
              <a:rPr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They can understand the function of a human gene by studying a similar gene in a fly or even in bacteria.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❏"/>
            </a:pPr>
            <a:r>
              <a:rPr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are numerous applications in medicine(genomes of fungi-producing bacteria), agriculture(oil palm genome), biotechnology(genomes of energy producing cyanobacteria), etc.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8" name="Google Shape;248;p31"/>
          <p:cNvPicPr preferRelativeResize="0"/>
          <p:nvPr/>
        </p:nvPicPr>
        <p:blipFill rotWithShape="1">
          <a:blip r:embed="rId3">
            <a:alphaModFix/>
          </a:blip>
          <a:srcRect l="12939" t="18026" r="13666" b="7050"/>
          <a:stretch/>
        </p:blipFill>
        <p:spPr>
          <a:xfrm>
            <a:off x="2155075" y="627338"/>
            <a:ext cx="4833848" cy="235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440C5-9B4F-414E-A162-C18AE8578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ALGORITHM AND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B3D420-B244-49F3-836C-FCC4EE811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245" y="530165"/>
            <a:ext cx="3421530" cy="44984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Part 1: We will first discuss how to find Eulerian path given any directed graph. The code for this is written in c++</a:t>
            </a:r>
          </a:p>
          <a:p>
            <a:pPr marL="101600" indent="0">
              <a:buNone/>
            </a:pPr>
            <a:endParaRPr lang="en-IN" dirty="0"/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Part 2: Using the knowledge gained in part 1, we will construct a de Bruijn graph and traverse the de Bruijn graph following Eulerian path to assemble a genome. The code for this is written in python</a:t>
            </a:r>
          </a:p>
          <a:p>
            <a:pPr marL="101600" indent="0">
              <a:buNone/>
            </a:pPr>
            <a:endParaRPr lang="en-IN" dirty="0"/>
          </a:p>
        </p:txBody>
      </p:sp>
      <p:pic>
        <p:nvPicPr>
          <p:cNvPr id="1026" name="Picture 2" descr="500+ Best Code Pictures [HD] | Download Free Images on Unsplash">
            <a:extLst>
              <a:ext uri="{FF2B5EF4-FFF2-40B4-BE49-F238E27FC236}">
                <a16:creationId xmlns:a16="http://schemas.microsoft.com/office/drawing/2014/main" id="{7D11B35A-7872-4A2F-A5D3-8C895854B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634" y="645100"/>
            <a:ext cx="2497356" cy="163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de Analysis as a Service with SonarCloud - Devonblog">
            <a:extLst>
              <a:ext uri="{FF2B5EF4-FFF2-40B4-BE49-F238E27FC236}">
                <a16:creationId xmlns:a16="http://schemas.microsoft.com/office/drawing/2014/main" id="{0FFF3527-999F-402A-9EDD-2CB92632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964" y="1702559"/>
            <a:ext cx="3194351" cy="212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de Literacy: A 21st-Century Requirement | Edutopia">
            <a:extLst>
              <a:ext uri="{FF2B5EF4-FFF2-40B4-BE49-F238E27FC236}">
                <a16:creationId xmlns:a16="http://schemas.microsoft.com/office/drawing/2014/main" id="{C7BE6A3B-BD04-49C7-B6AC-AB44E4269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740" y="3167905"/>
            <a:ext cx="3068100" cy="172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366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>
            <a:spLocks noGrp="1"/>
          </p:cNvSpPr>
          <p:nvPr>
            <p:ph type="body" idx="1"/>
          </p:nvPr>
        </p:nvSpPr>
        <p:spPr>
          <a:xfrm>
            <a:off x="457050" y="624550"/>
            <a:ext cx="3617100" cy="4389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100" u="sng" dirty="0"/>
              <a:t>HOW DO WE FIND THE EULERIAN PATH?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u="sng" dirty="0"/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IN" sz="2200" dirty="0"/>
              <a:t>Euler path is a path that visits every edge exactly once.</a:t>
            </a:r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2200" dirty="0"/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IN" sz="2200" dirty="0"/>
              <a:t>Conditions:</a:t>
            </a:r>
            <a:endParaRPr sz="22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❏"/>
            </a:pPr>
            <a:r>
              <a:rPr lang="en-IN" sz="2200" dirty="0"/>
              <a:t>every edge is visited once</a:t>
            </a:r>
            <a:endParaRPr sz="22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❏"/>
            </a:pPr>
            <a:r>
              <a:rPr lang="en-IN" sz="2200" dirty="0"/>
              <a:t>start vertex != end vertex</a:t>
            </a:r>
            <a:endParaRPr sz="22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❏"/>
            </a:pPr>
            <a:r>
              <a:rPr lang="en-IN" sz="2200" dirty="0"/>
              <a:t>exactly two vertices must have odd degree </a:t>
            </a:r>
            <a:endParaRPr sz="2200" dirty="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❏"/>
            </a:pPr>
            <a:r>
              <a:rPr lang="en-IN" sz="2200" dirty="0"/>
              <a:t>all vertices with non-zero degree are connected</a:t>
            </a:r>
            <a:endParaRPr sz="2200" dirty="0"/>
          </a:p>
        </p:txBody>
      </p:sp>
      <p:pic>
        <p:nvPicPr>
          <p:cNvPr id="254" name="Google Shape;2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8620" y="1165175"/>
            <a:ext cx="4617255" cy="286580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2"/>
          <p:cNvSpPr txBox="1"/>
          <p:nvPr/>
        </p:nvSpPr>
        <p:spPr>
          <a:xfrm>
            <a:off x="675575" y="0"/>
            <a:ext cx="733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EULERIAN PATH- algorithm and code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"/>
          <p:cNvSpPr txBox="1">
            <a:spLocks noGrp="1"/>
          </p:cNvSpPr>
          <p:nvPr>
            <p:ph type="title"/>
          </p:nvPr>
        </p:nvSpPr>
        <p:spPr>
          <a:xfrm>
            <a:off x="1559100" y="127575"/>
            <a:ext cx="57717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rgbClr val="FF0000"/>
                </a:solidFill>
              </a:rPr>
              <a:t>EULERIAN PATH- algorithm and code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61" name="Google Shape;261;p33"/>
          <p:cNvSpPr txBox="1">
            <a:spLocks noGrp="1"/>
          </p:cNvSpPr>
          <p:nvPr>
            <p:ph type="body" idx="1"/>
          </p:nvPr>
        </p:nvSpPr>
        <p:spPr>
          <a:xfrm>
            <a:off x="457050" y="624550"/>
            <a:ext cx="8422800" cy="421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IN" dirty="0"/>
              <a:t>ALGORITHM</a:t>
            </a:r>
            <a:endParaRPr dirty="0"/>
          </a:p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❏"/>
            </a:pPr>
            <a:r>
              <a:rPr lang="en-IN" dirty="0"/>
              <a:t>Connectivity Check: do DFS and mark all nodes in component. Check if any node with degree &gt; 0 is unvisited ⇒ if true ⇒ not </a:t>
            </a:r>
            <a:r>
              <a:rPr lang="en-IN" dirty="0" err="1"/>
              <a:t>euler</a:t>
            </a:r>
            <a:r>
              <a:rPr lang="en-IN" dirty="0"/>
              <a:t> graph</a:t>
            </a:r>
            <a:endParaRPr dirty="0"/>
          </a:p>
          <a:p>
            <a:pPr marL="45720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❏"/>
            </a:pPr>
            <a:r>
              <a:rPr lang="en-IN" dirty="0"/>
              <a:t>Count odd degree vertices: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-IN" dirty="0"/>
              <a:t>count == 0 ⇒ </a:t>
            </a:r>
            <a:r>
              <a:rPr lang="en-IN" dirty="0" err="1"/>
              <a:t>eulerian</a:t>
            </a:r>
            <a:r>
              <a:rPr lang="en-IN" dirty="0"/>
              <a:t> graph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-IN" dirty="0"/>
              <a:t>count == 2 ⇒ </a:t>
            </a:r>
            <a:r>
              <a:rPr lang="en-IN" dirty="0" err="1"/>
              <a:t>euler</a:t>
            </a:r>
            <a:r>
              <a:rPr lang="en-IN" dirty="0"/>
              <a:t> path is present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-IN" dirty="0"/>
              <a:t>count  &gt; 2 ⇒ non-</a:t>
            </a:r>
            <a:r>
              <a:rPr lang="en-IN" dirty="0" err="1"/>
              <a:t>eulerian</a:t>
            </a:r>
            <a:r>
              <a:rPr lang="en-IN" dirty="0"/>
              <a:t> graph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IN" dirty="0"/>
              <a:t>code link: </a:t>
            </a:r>
            <a:r>
              <a:rPr lang="en-IN" u="sng" dirty="0">
                <a:solidFill>
                  <a:schemeClr val="hlink"/>
                </a:solidFill>
                <a:hlinkClick r:id="rId3"/>
              </a:rPr>
              <a:t>https://onlinegdb.com/VY37-hqqh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4"/>
          <p:cNvSpPr txBox="1">
            <a:spLocks noGrp="1"/>
          </p:cNvSpPr>
          <p:nvPr>
            <p:ph type="title"/>
          </p:nvPr>
        </p:nvSpPr>
        <p:spPr>
          <a:xfrm>
            <a:off x="1559100" y="127575"/>
            <a:ext cx="57717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rgbClr val="FF0000"/>
                </a:solidFill>
              </a:rPr>
              <a:t>EULERIAN PATH- algorithm and code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67" name="Google Shape;267;p34"/>
          <p:cNvSpPr txBox="1">
            <a:spLocks noGrp="1"/>
          </p:cNvSpPr>
          <p:nvPr>
            <p:ph type="body" idx="1"/>
          </p:nvPr>
        </p:nvSpPr>
        <p:spPr>
          <a:xfrm>
            <a:off x="457050" y="624550"/>
            <a:ext cx="8422800" cy="421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8" name="Google Shape;26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525" y="541350"/>
            <a:ext cx="8422799" cy="446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5"/>
          <p:cNvSpPr txBox="1">
            <a:spLocks noGrp="1"/>
          </p:cNvSpPr>
          <p:nvPr>
            <p:ph type="title"/>
          </p:nvPr>
        </p:nvSpPr>
        <p:spPr>
          <a:xfrm>
            <a:off x="1559100" y="127575"/>
            <a:ext cx="57717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rgbClr val="FF0000"/>
                </a:solidFill>
              </a:rPr>
              <a:t>EULERIAN PATH- algorithm and code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74" name="Google Shape;274;p35"/>
          <p:cNvSpPr txBox="1">
            <a:spLocks noGrp="1"/>
          </p:cNvSpPr>
          <p:nvPr>
            <p:ph type="body" idx="1"/>
          </p:nvPr>
        </p:nvSpPr>
        <p:spPr>
          <a:xfrm>
            <a:off x="457050" y="624550"/>
            <a:ext cx="8422800" cy="421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5" name="Google Shape;2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050" y="541350"/>
            <a:ext cx="8422799" cy="425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"/>
          <p:cNvSpPr txBox="1">
            <a:spLocks noGrp="1"/>
          </p:cNvSpPr>
          <p:nvPr>
            <p:ph type="title"/>
          </p:nvPr>
        </p:nvSpPr>
        <p:spPr>
          <a:xfrm>
            <a:off x="1559100" y="127575"/>
            <a:ext cx="57717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rgbClr val="FF0000"/>
                </a:solidFill>
              </a:rPr>
              <a:t>EULERIAN PATH- algorithm and code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81" name="Google Shape;281;p36"/>
          <p:cNvSpPr txBox="1">
            <a:spLocks noGrp="1"/>
          </p:cNvSpPr>
          <p:nvPr>
            <p:ph type="body" idx="1"/>
          </p:nvPr>
        </p:nvSpPr>
        <p:spPr>
          <a:xfrm>
            <a:off x="457050" y="624550"/>
            <a:ext cx="8422800" cy="421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2" name="Google Shape;28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100" y="541350"/>
            <a:ext cx="8422799" cy="436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7"/>
          <p:cNvSpPr txBox="1">
            <a:spLocks noGrp="1"/>
          </p:cNvSpPr>
          <p:nvPr>
            <p:ph type="title"/>
          </p:nvPr>
        </p:nvSpPr>
        <p:spPr>
          <a:xfrm>
            <a:off x="1559100" y="127575"/>
            <a:ext cx="57717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rgbClr val="FF0000"/>
                </a:solidFill>
              </a:rPr>
              <a:t>EULERIAN PATH- algorithm and code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88" name="Google Shape;288;p37"/>
          <p:cNvSpPr txBox="1">
            <a:spLocks noGrp="1"/>
          </p:cNvSpPr>
          <p:nvPr>
            <p:ph type="body" idx="1"/>
          </p:nvPr>
        </p:nvSpPr>
        <p:spPr>
          <a:xfrm>
            <a:off x="457050" y="624550"/>
            <a:ext cx="8422800" cy="421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9" name="Google Shape;28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050" y="541350"/>
            <a:ext cx="8422799" cy="429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8"/>
          <p:cNvSpPr txBox="1">
            <a:spLocks noGrp="1"/>
          </p:cNvSpPr>
          <p:nvPr>
            <p:ph type="title"/>
          </p:nvPr>
        </p:nvSpPr>
        <p:spPr>
          <a:xfrm>
            <a:off x="1559100" y="127575"/>
            <a:ext cx="5771700" cy="36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rgbClr val="FF0000"/>
                </a:solidFill>
              </a:rPr>
              <a:t>EULERIAN PATH- algorithm and code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95" name="Google Shape;295;p38"/>
          <p:cNvSpPr txBox="1">
            <a:spLocks noGrp="1"/>
          </p:cNvSpPr>
          <p:nvPr>
            <p:ph type="body" idx="1"/>
          </p:nvPr>
        </p:nvSpPr>
        <p:spPr>
          <a:xfrm>
            <a:off x="457050" y="624550"/>
            <a:ext cx="8422800" cy="421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6" name="Google Shape;2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050" y="520613"/>
            <a:ext cx="8422799" cy="442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9"/>
          <p:cNvSpPr txBox="1">
            <a:spLocks noGrp="1"/>
          </p:cNvSpPr>
          <p:nvPr>
            <p:ph type="title"/>
          </p:nvPr>
        </p:nvSpPr>
        <p:spPr>
          <a:xfrm>
            <a:off x="1559100" y="127575"/>
            <a:ext cx="577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rgbClr val="FF0000"/>
                </a:solidFill>
              </a:rPr>
              <a:t>DE BRUIJN GRAPH - algorithm + code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02" name="Google Shape;302;p39"/>
          <p:cNvSpPr txBox="1">
            <a:spLocks noGrp="1"/>
          </p:cNvSpPr>
          <p:nvPr>
            <p:ph type="body" idx="1"/>
          </p:nvPr>
        </p:nvSpPr>
        <p:spPr>
          <a:xfrm>
            <a:off x="457050" y="624550"/>
            <a:ext cx="8422800" cy="4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IN" sz="1900"/>
              <a:t>Problem statement: Given a number of short reads (substrings of the genome of particular length) assemble the genome sequence using de Bruijn graph.</a:t>
            </a:r>
            <a:endParaRPr sz="1900"/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1900"/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IN" sz="1900"/>
              <a:t>Sample input:</a:t>
            </a:r>
            <a:r>
              <a:rPr lang="en-IN" sz="1800">
                <a:solidFill>
                  <a:srgbClr val="212121"/>
                </a:solidFill>
                <a:highlight>
                  <a:srgbClr val="FFFFFF"/>
                </a:highlight>
              </a:rPr>
              <a:t> 'ATGC', 'TGCT', 'GCTG', 'CTGC', 'TGCT'</a:t>
            </a:r>
            <a:endParaRPr sz="18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IN" sz="1800">
                <a:solidFill>
                  <a:srgbClr val="212121"/>
                </a:solidFill>
                <a:highlight>
                  <a:srgbClr val="FFFFFF"/>
                </a:highlight>
              </a:rPr>
              <a:t>Sample output: </a:t>
            </a:r>
            <a:r>
              <a:rPr lang="en-IN" sz="1850">
                <a:highlight>
                  <a:srgbClr val="FFFFFE"/>
                </a:highlight>
              </a:rPr>
              <a:t>ATGCTGCT</a:t>
            </a:r>
            <a:endParaRPr sz="1850">
              <a:highlight>
                <a:srgbClr val="FFFFF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1900"/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IN" sz="1900"/>
              <a:t>Step 1: Start with a collection of reads, which are substrings of the reference genome.</a:t>
            </a:r>
            <a:endParaRPr sz="1900"/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IN" sz="1900"/>
              <a:t>            There are also called as k-mers where k is the length of each substring/read</a:t>
            </a:r>
            <a:endParaRPr sz="1900"/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IN" sz="1900"/>
              <a:t>      </a:t>
            </a:r>
            <a:endParaRPr sz="1900"/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IN" sz="1900"/>
              <a:t>           </a:t>
            </a:r>
            <a:r>
              <a:rPr lang="en-IN" sz="1800"/>
              <a:t> </a:t>
            </a:r>
            <a:r>
              <a:rPr lang="en-IN" sz="1800">
                <a:solidFill>
                  <a:srgbClr val="212121"/>
                </a:solidFill>
                <a:highlight>
                  <a:srgbClr val="FFFFFF"/>
                </a:highlight>
              </a:rPr>
              <a:t>ATGC</a:t>
            </a:r>
            <a:endParaRPr sz="18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IN" sz="1800">
                <a:solidFill>
                  <a:srgbClr val="212121"/>
                </a:solidFill>
                <a:highlight>
                  <a:srgbClr val="FFFFFF"/>
                </a:highlight>
              </a:rPr>
              <a:t>                TGCT</a:t>
            </a:r>
            <a:endParaRPr sz="18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IN" sz="1800">
                <a:solidFill>
                  <a:srgbClr val="212121"/>
                </a:solidFill>
                <a:highlight>
                  <a:srgbClr val="FFFFFF"/>
                </a:highlight>
              </a:rPr>
              <a:t>                   GCTG                            here, k =4</a:t>
            </a:r>
            <a:endParaRPr sz="18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IN" sz="1800">
                <a:solidFill>
                  <a:srgbClr val="212121"/>
                </a:solidFill>
                <a:highlight>
                  <a:srgbClr val="FFFFFF"/>
                </a:highlight>
              </a:rPr>
              <a:t>                      CTGC</a:t>
            </a:r>
            <a:endParaRPr sz="18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IN" sz="1800">
                <a:solidFill>
                  <a:srgbClr val="212121"/>
                </a:solidFill>
                <a:highlight>
                  <a:srgbClr val="FFFFFF"/>
                </a:highlight>
              </a:rPr>
              <a:t>                         TGCT</a:t>
            </a:r>
            <a:endParaRPr sz="18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18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18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18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18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1800"/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/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/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/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 txBox="1">
            <a:spLocks noGrp="1"/>
          </p:cNvSpPr>
          <p:nvPr>
            <p:ph type="title"/>
          </p:nvPr>
        </p:nvSpPr>
        <p:spPr>
          <a:xfrm>
            <a:off x="1578725" y="172050"/>
            <a:ext cx="577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rgbClr val="FF0000"/>
                </a:solidFill>
              </a:rPr>
              <a:t>LITERATURE SURVEY</a:t>
            </a:r>
            <a:endParaRPr>
              <a:solidFill>
                <a:srgbClr val="FF0000"/>
              </a:solidFill>
            </a:endParaRPr>
          </a:p>
        </p:txBody>
      </p:sp>
      <p:graphicFrame>
        <p:nvGraphicFramePr>
          <p:cNvPr id="88" name="Google Shape;88;p9"/>
          <p:cNvGraphicFramePr/>
          <p:nvPr/>
        </p:nvGraphicFramePr>
        <p:xfrm>
          <a:off x="329725" y="830825"/>
          <a:ext cx="8564150" cy="923950"/>
        </p:xfrm>
        <a:graphic>
          <a:graphicData uri="http://schemas.openxmlformats.org/drawingml/2006/table">
            <a:tbl>
              <a:tblPr>
                <a:noFill/>
                <a:tableStyleId>{3691B4ED-FB75-46B5-854D-A9FF810969D5}</a:tableStyleId>
              </a:tblPr>
              <a:tblGrid>
                <a:gridCol w="130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>
                          <a:solidFill>
                            <a:srgbClr val="0944A1"/>
                          </a:solidFill>
                        </a:rPr>
                        <a:t>TITLE</a:t>
                      </a:r>
                      <a:endParaRPr b="1">
                        <a:solidFill>
                          <a:srgbClr val="0944A1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/>
                        <a:t>BIOINFORMATICS ALGORITHMS: AN ACTIVE LEARNING APPROACH, Chapter 3</a:t>
                      </a:r>
                      <a:endParaRPr b="1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>
                          <a:solidFill>
                            <a:srgbClr val="0944A1"/>
                          </a:solidFill>
                        </a:rPr>
                        <a:t>AUTHOR</a:t>
                      </a:r>
                      <a:endParaRPr b="1">
                        <a:solidFill>
                          <a:srgbClr val="0944A1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139700" lvl="0" indent="0" algn="l" rtl="0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50">
                          <a:highlight>
                            <a:srgbClr val="FFFFFF"/>
                          </a:highlight>
                        </a:rPr>
                        <a:t>Phillip Compeau, Pavel A. Pevzner</a:t>
                      </a:r>
                      <a:endParaRPr sz="1800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9" name="Google Shape;89;p9"/>
          <p:cNvGraphicFramePr/>
          <p:nvPr/>
        </p:nvGraphicFramePr>
        <p:xfrm>
          <a:off x="329725" y="1935550"/>
          <a:ext cx="8564150" cy="3093660"/>
        </p:xfrm>
        <a:graphic>
          <a:graphicData uri="http://schemas.openxmlformats.org/drawingml/2006/table">
            <a:tbl>
              <a:tblPr>
                <a:noFill/>
                <a:tableStyleId>{3691B4ED-FB75-46B5-854D-A9FF810969D5}</a:tableStyleId>
              </a:tblPr>
              <a:tblGrid>
                <a:gridCol w="4282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2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0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>
                          <a:solidFill>
                            <a:srgbClr val="0944A1"/>
                          </a:solidFill>
                        </a:rPr>
                        <a:t>SUMMARY</a:t>
                      </a:r>
                      <a:endParaRPr b="1">
                        <a:solidFill>
                          <a:srgbClr val="0944A1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>
                          <a:solidFill>
                            <a:srgbClr val="0944A1"/>
                          </a:solidFill>
                        </a:rPr>
                        <a:t>PUBLICATION DETAILS</a:t>
                      </a:r>
                      <a:endParaRPr b="1">
                        <a:solidFill>
                          <a:srgbClr val="0944A1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3825">
                <a:tc>
                  <a:txBody>
                    <a:bodyPr/>
                    <a:lstStyle/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➔"/>
                      </a:pPr>
                      <a:r>
                        <a:rPr lang="en-IN" sz="1500"/>
                        <a:t>Chapter 3 of this book is titled ‘How do we assemble genomes?’</a:t>
                      </a:r>
                      <a:endParaRPr sz="1500"/>
                    </a:p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➔"/>
                      </a:pPr>
                      <a:r>
                        <a:rPr lang="en-IN" sz="1500"/>
                        <a:t>The book outlines the procedure of assembling genomes using deBruijn graphs and Eulerian path</a:t>
                      </a:r>
                      <a:endParaRPr sz="1500"/>
                    </a:p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➔"/>
                      </a:pPr>
                      <a:r>
                        <a:rPr lang="en-IN" sz="1500"/>
                        <a:t>It draws parallelism to other problems such as the Koniksberg bridges problem, and the exploding newspaper problem</a:t>
                      </a:r>
                      <a:endParaRPr sz="1500"/>
                    </a:p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➔"/>
                      </a:pPr>
                      <a:r>
                        <a:rPr lang="en-IN" sz="1500"/>
                        <a:t>It also talks about the real problems while using these algorithms and how they can be solved</a:t>
                      </a:r>
                      <a:endParaRPr sz="1500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TITLE: Bioinformatics Algorithms: An Active Learning Approach, Volume </a:t>
                      </a:r>
                      <a:endParaRPr sz="15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AUTHORS: Phillip Compeau, Pavel Pevzner</a:t>
                      </a:r>
                      <a:endParaRPr sz="15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EDITION: 2, illustrated</a:t>
                      </a:r>
                      <a:endParaRPr sz="15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PUBLISHER: Active Learning Publishers, 2014</a:t>
                      </a:r>
                      <a:endParaRPr sz="15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ISBN: 0990374602, 9780990374602</a:t>
                      </a:r>
                      <a:endParaRPr sz="15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"/>
          <p:cNvSpPr txBox="1">
            <a:spLocks noGrp="1"/>
          </p:cNvSpPr>
          <p:nvPr>
            <p:ph type="body" idx="1"/>
          </p:nvPr>
        </p:nvSpPr>
        <p:spPr>
          <a:xfrm>
            <a:off x="457050" y="624550"/>
            <a:ext cx="8422800" cy="4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18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18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18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18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1800"/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/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/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/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/>
          </a:p>
        </p:txBody>
      </p:sp>
      <p:pic>
        <p:nvPicPr>
          <p:cNvPr id="308" name="Google Shape;30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525" y="1358917"/>
            <a:ext cx="6481750" cy="242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0"/>
          <p:cNvSpPr txBox="1"/>
          <p:nvPr/>
        </p:nvSpPr>
        <p:spPr>
          <a:xfrm>
            <a:off x="1593600" y="0"/>
            <a:ext cx="5523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 BRUIJN GRAPH - algorithm + code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>
            <a:spLocks noGrp="1"/>
          </p:cNvSpPr>
          <p:nvPr>
            <p:ph type="body" idx="1"/>
          </p:nvPr>
        </p:nvSpPr>
        <p:spPr>
          <a:xfrm>
            <a:off x="171000" y="655250"/>
            <a:ext cx="8802000" cy="43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IN"/>
              <a:t>Step 2: Each k-mer input string is split into 2 overlapping substrings of length     </a:t>
            </a:r>
            <a:endParaRPr/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IN"/>
              <a:t>            k-1. Each of these are called the left (k-1)-mer and the right (k-1)mer.</a:t>
            </a:r>
            <a:endParaRPr/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/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/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/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/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/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/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/>
          </a:p>
        </p:txBody>
      </p:sp>
      <p:sp>
        <p:nvSpPr>
          <p:cNvPr id="315" name="Google Shape;315;p41"/>
          <p:cNvSpPr txBox="1"/>
          <p:nvPr/>
        </p:nvSpPr>
        <p:spPr>
          <a:xfrm>
            <a:off x="2227350" y="1528400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Google Shape;316;p41"/>
          <p:cNvSpPr/>
          <p:nvPr/>
        </p:nvSpPr>
        <p:spPr>
          <a:xfrm>
            <a:off x="1035566" y="1528550"/>
            <a:ext cx="1164600" cy="442200"/>
          </a:xfrm>
          <a:prstGeom prst="roundRect">
            <a:avLst>
              <a:gd name="adj" fmla="val 50000"/>
            </a:avLst>
          </a:prstGeom>
          <a:solidFill>
            <a:srgbClr val="0944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rgbClr val="FFFFFF"/>
                </a:solidFill>
              </a:rPr>
              <a:t>ATGC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7" name="Google Shape;317;p41"/>
          <p:cNvSpPr/>
          <p:nvPr/>
        </p:nvSpPr>
        <p:spPr>
          <a:xfrm>
            <a:off x="1935620" y="2428210"/>
            <a:ext cx="1164600" cy="442200"/>
          </a:xfrm>
          <a:prstGeom prst="roundRect">
            <a:avLst>
              <a:gd name="adj" fmla="val 50000"/>
            </a:avLst>
          </a:prstGeom>
          <a:solidFill>
            <a:srgbClr val="0D5D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TGC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8" name="Google Shape;318;p41"/>
          <p:cNvSpPr/>
          <p:nvPr/>
        </p:nvSpPr>
        <p:spPr>
          <a:xfrm>
            <a:off x="239825" y="2428210"/>
            <a:ext cx="1164600" cy="442200"/>
          </a:xfrm>
          <a:prstGeom prst="roundRect">
            <a:avLst>
              <a:gd name="adj" fmla="val 50000"/>
            </a:avLst>
          </a:prstGeom>
          <a:solidFill>
            <a:srgbClr val="0D5D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ATG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19" name="Google Shape;319;p41"/>
          <p:cNvCxnSpPr>
            <a:stCxn id="316" idx="2"/>
            <a:endCxn id="317" idx="0"/>
          </p:cNvCxnSpPr>
          <p:nvPr/>
        </p:nvCxnSpPr>
        <p:spPr>
          <a:xfrm rot="-5400000" flipH="1">
            <a:off x="1839116" y="1749500"/>
            <a:ext cx="457500" cy="9000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0" name="Google Shape;320;p41"/>
          <p:cNvCxnSpPr>
            <a:stCxn id="318" idx="0"/>
            <a:endCxn id="316" idx="2"/>
          </p:cNvCxnSpPr>
          <p:nvPr/>
        </p:nvCxnSpPr>
        <p:spPr>
          <a:xfrm rot="-5400000">
            <a:off x="991175" y="1801660"/>
            <a:ext cx="457500" cy="7956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1" name="Google Shape;321;p41"/>
          <p:cNvSpPr/>
          <p:nvPr/>
        </p:nvSpPr>
        <p:spPr>
          <a:xfrm>
            <a:off x="3965940" y="1528475"/>
            <a:ext cx="1149300" cy="442500"/>
          </a:xfrm>
          <a:prstGeom prst="roundRect">
            <a:avLst>
              <a:gd name="adj" fmla="val 50000"/>
            </a:avLst>
          </a:prstGeom>
          <a:solidFill>
            <a:srgbClr val="0944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rgbClr val="FFFFFF"/>
                </a:solidFill>
              </a:rPr>
              <a:t>TGCT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2" name="Google Shape;322;p41"/>
          <p:cNvSpPr/>
          <p:nvPr/>
        </p:nvSpPr>
        <p:spPr>
          <a:xfrm>
            <a:off x="4854146" y="2428125"/>
            <a:ext cx="1149300" cy="442500"/>
          </a:xfrm>
          <a:prstGeom prst="roundRect">
            <a:avLst>
              <a:gd name="adj" fmla="val 50000"/>
            </a:avLst>
          </a:prstGeom>
          <a:solidFill>
            <a:srgbClr val="0D5D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GCT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3" name="Google Shape;323;p41"/>
          <p:cNvSpPr/>
          <p:nvPr/>
        </p:nvSpPr>
        <p:spPr>
          <a:xfrm>
            <a:off x="3180674" y="2428125"/>
            <a:ext cx="1149300" cy="442500"/>
          </a:xfrm>
          <a:prstGeom prst="roundRect">
            <a:avLst>
              <a:gd name="adj" fmla="val 50000"/>
            </a:avLst>
          </a:prstGeom>
          <a:solidFill>
            <a:srgbClr val="0D5D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TGC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24" name="Google Shape;324;p41"/>
          <p:cNvCxnSpPr>
            <a:stCxn id="321" idx="2"/>
            <a:endCxn id="322" idx="0"/>
          </p:cNvCxnSpPr>
          <p:nvPr/>
        </p:nvCxnSpPr>
        <p:spPr>
          <a:xfrm rot="-5400000" flipH="1">
            <a:off x="4756140" y="1755425"/>
            <a:ext cx="457200" cy="8883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5" name="Google Shape;325;p41"/>
          <p:cNvCxnSpPr>
            <a:stCxn id="323" idx="0"/>
            <a:endCxn id="321" idx="2"/>
          </p:cNvCxnSpPr>
          <p:nvPr/>
        </p:nvCxnSpPr>
        <p:spPr>
          <a:xfrm rot="-5400000">
            <a:off x="3919424" y="1806825"/>
            <a:ext cx="457200" cy="7854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6" name="Google Shape;326;p41"/>
          <p:cNvSpPr/>
          <p:nvPr/>
        </p:nvSpPr>
        <p:spPr>
          <a:xfrm>
            <a:off x="6891490" y="1528450"/>
            <a:ext cx="1149300" cy="442500"/>
          </a:xfrm>
          <a:prstGeom prst="roundRect">
            <a:avLst>
              <a:gd name="adj" fmla="val 50000"/>
            </a:avLst>
          </a:prstGeom>
          <a:solidFill>
            <a:srgbClr val="0944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rgbClr val="FFFFFF"/>
                </a:solidFill>
              </a:rPr>
              <a:t>GCTG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7" name="Google Shape;327;p41"/>
          <p:cNvSpPr/>
          <p:nvPr/>
        </p:nvSpPr>
        <p:spPr>
          <a:xfrm>
            <a:off x="7779696" y="2428100"/>
            <a:ext cx="1149300" cy="442500"/>
          </a:xfrm>
          <a:prstGeom prst="roundRect">
            <a:avLst>
              <a:gd name="adj" fmla="val 50000"/>
            </a:avLst>
          </a:prstGeom>
          <a:solidFill>
            <a:srgbClr val="0D5D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CTG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8" name="Google Shape;328;p41"/>
          <p:cNvSpPr/>
          <p:nvPr/>
        </p:nvSpPr>
        <p:spPr>
          <a:xfrm>
            <a:off x="6106224" y="2428100"/>
            <a:ext cx="1149300" cy="442500"/>
          </a:xfrm>
          <a:prstGeom prst="roundRect">
            <a:avLst>
              <a:gd name="adj" fmla="val 50000"/>
            </a:avLst>
          </a:prstGeom>
          <a:solidFill>
            <a:srgbClr val="0D5D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GCT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29" name="Google Shape;329;p41"/>
          <p:cNvCxnSpPr>
            <a:stCxn id="326" idx="2"/>
            <a:endCxn id="327" idx="0"/>
          </p:cNvCxnSpPr>
          <p:nvPr/>
        </p:nvCxnSpPr>
        <p:spPr>
          <a:xfrm rot="-5400000" flipH="1">
            <a:off x="7681690" y="1755400"/>
            <a:ext cx="457200" cy="8883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0" name="Google Shape;330;p41"/>
          <p:cNvCxnSpPr>
            <a:stCxn id="328" idx="0"/>
            <a:endCxn id="326" idx="2"/>
          </p:cNvCxnSpPr>
          <p:nvPr/>
        </p:nvCxnSpPr>
        <p:spPr>
          <a:xfrm rot="-5400000">
            <a:off x="6844974" y="1806800"/>
            <a:ext cx="457200" cy="7854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1" name="Google Shape;331;p41"/>
          <p:cNvSpPr/>
          <p:nvPr/>
        </p:nvSpPr>
        <p:spPr>
          <a:xfrm>
            <a:off x="1143165" y="3450250"/>
            <a:ext cx="1149300" cy="442500"/>
          </a:xfrm>
          <a:prstGeom prst="roundRect">
            <a:avLst>
              <a:gd name="adj" fmla="val 50000"/>
            </a:avLst>
          </a:prstGeom>
          <a:solidFill>
            <a:srgbClr val="0944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rgbClr val="FFFFFF"/>
                </a:solidFill>
              </a:rPr>
              <a:t>CTGC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2" name="Google Shape;332;p41"/>
          <p:cNvSpPr/>
          <p:nvPr/>
        </p:nvSpPr>
        <p:spPr>
          <a:xfrm>
            <a:off x="2031371" y="4349900"/>
            <a:ext cx="1149300" cy="442500"/>
          </a:xfrm>
          <a:prstGeom prst="roundRect">
            <a:avLst>
              <a:gd name="adj" fmla="val 50000"/>
            </a:avLst>
          </a:prstGeom>
          <a:solidFill>
            <a:srgbClr val="0D5D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TGC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3" name="Google Shape;333;p41"/>
          <p:cNvSpPr/>
          <p:nvPr/>
        </p:nvSpPr>
        <p:spPr>
          <a:xfrm>
            <a:off x="357899" y="4349900"/>
            <a:ext cx="1149300" cy="442500"/>
          </a:xfrm>
          <a:prstGeom prst="roundRect">
            <a:avLst>
              <a:gd name="adj" fmla="val 50000"/>
            </a:avLst>
          </a:prstGeom>
          <a:solidFill>
            <a:srgbClr val="0D5D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CTG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34" name="Google Shape;334;p41"/>
          <p:cNvCxnSpPr>
            <a:stCxn id="331" idx="2"/>
            <a:endCxn id="332" idx="0"/>
          </p:cNvCxnSpPr>
          <p:nvPr/>
        </p:nvCxnSpPr>
        <p:spPr>
          <a:xfrm rot="-5400000" flipH="1">
            <a:off x="1933365" y="3677200"/>
            <a:ext cx="457200" cy="8883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5" name="Google Shape;335;p41"/>
          <p:cNvCxnSpPr>
            <a:stCxn id="333" idx="0"/>
            <a:endCxn id="331" idx="2"/>
          </p:cNvCxnSpPr>
          <p:nvPr/>
        </p:nvCxnSpPr>
        <p:spPr>
          <a:xfrm rot="-5400000">
            <a:off x="1096649" y="3728600"/>
            <a:ext cx="457200" cy="7854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6" name="Google Shape;336;p41"/>
          <p:cNvSpPr/>
          <p:nvPr/>
        </p:nvSpPr>
        <p:spPr>
          <a:xfrm>
            <a:off x="4193290" y="3450275"/>
            <a:ext cx="1149300" cy="442500"/>
          </a:xfrm>
          <a:prstGeom prst="roundRect">
            <a:avLst>
              <a:gd name="adj" fmla="val 50000"/>
            </a:avLst>
          </a:prstGeom>
          <a:solidFill>
            <a:srgbClr val="0944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rgbClr val="FFFFFF"/>
                </a:solidFill>
              </a:rPr>
              <a:t>TGCT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7" name="Google Shape;337;p41"/>
          <p:cNvSpPr/>
          <p:nvPr/>
        </p:nvSpPr>
        <p:spPr>
          <a:xfrm>
            <a:off x="5081496" y="4349925"/>
            <a:ext cx="1149300" cy="442500"/>
          </a:xfrm>
          <a:prstGeom prst="roundRect">
            <a:avLst>
              <a:gd name="adj" fmla="val 50000"/>
            </a:avLst>
          </a:prstGeom>
          <a:solidFill>
            <a:srgbClr val="0D5D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GCT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8" name="Google Shape;338;p41"/>
          <p:cNvSpPr/>
          <p:nvPr/>
        </p:nvSpPr>
        <p:spPr>
          <a:xfrm>
            <a:off x="3408024" y="4349925"/>
            <a:ext cx="1149300" cy="442500"/>
          </a:xfrm>
          <a:prstGeom prst="roundRect">
            <a:avLst>
              <a:gd name="adj" fmla="val 50000"/>
            </a:avLst>
          </a:prstGeom>
          <a:solidFill>
            <a:srgbClr val="0D5D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TGC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39" name="Google Shape;339;p41"/>
          <p:cNvCxnSpPr>
            <a:stCxn id="336" idx="2"/>
            <a:endCxn id="337" idx="0"/>
          </p:cNvCxnSpPr>
          <p:nvPr/>
        </p:nvCxnSpPr>
        <p:spPr>
          <a:xfrm rot="-5400000" flipH="1">
            <a:off x="4983490" y="3677225"/>
            <a:ext cx="457200" cy="8883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0" name="Google Shape;340;p41"/>
          <p:cNvCxnSpPr>
            <a:stCxn id="338" idx="0"/>
            <a:endCxn id="336" idx="2"/>
          </p:cNvCxnSpPr>
          <p:nvPr/>
        </p:nvCxnSpPr>
        <p:spPr>
          <a:xfrm rot="-5400000">
            <a:off x="4146774" y="3728625"/>
            <a:ext cx="457200" cy="7854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1" name="Google Shape;341;p41"/>
          <p:cNvSpPr txBox="1"/>
          <p:nvPr/>
        </p:nvSpPr>
        <p:spPr>
          <a:xfrm>
            <a:off x="6582450" y="3214700"/>
            <a:ext cx="23904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700">
                <a:latin typeface="Times New Roman"/>
                <a:ea typeface="Times New Roman"/>
                <a:cs typeface="Times New Roman"/>
                <a:sym typeface="Times New Roman"/>
              </a:rPr>
              <a:t>Each of 4-mer is split into respective right and left 3-mers.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700">
                <a:latin typeface="Times New Roman"/>
                <a:ea typeface="Times New Roman"/>
                <a:cs typeface="Times New Roman"/>
                <a:sym typeface="Times New Roman"/>
              </a:rPr>
              <a:t>(ATG,TGC) (TGC,GCT) (GCT,CTG) (CTG,TGC)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(TGC,GCT) 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2" name="Google Shape;342;p41"/>
          <p:cNvSpPr txBox="1"/>
          <p:nvPr/>
        </p:nvSpPr>
        <p:spPr>
          <a:xfrm>
            <a:off x="747625" y="-47900"/>
            <a:ext cx="7255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 BRUIJN GRAPH - algorithm + code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2"/>
          <p:cNvSpPr txBox="1">
            <a:spLocks noGrp="1"/>
          </p:cNvSpPr>
          <p:nvPr>
            <p:ph type="body" idx="1"/>
          </p:nvPr>
        </p:nvSpPr>
        <p:spPr>
          <a:xfrm>
            <a:off x="457050" y="624550"/>
            <a:ext cx="8422800" cy="4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18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18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18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18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1800"/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/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/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/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/>
          </a:p>
        </p:txBody>
      </p:sp>
      <p:pic>
        <p:nvPicPr>
          <p:cNvPr id="348" name="Google Shape;34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7063" y="753263"/>
            <a:ext cx="3552825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488" y="4133875"/>
            <a:ext cx="8381013" cy="81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2"/>
          <p:cNvSpPr txBox="1"/>
          <p:nvPr/>
        </p:nvSpPr>
        <p:spPr>
          <a:xfrm>
            <a:off x="660200" y="0"/>
            <a:ext cx="7216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 BRUIJN GRAPH - algorithm + code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3"/>
          <p:cNvSpPr txBox="1">
            <a:spLocks noGrp="1"/>
          </p:cNvSpPr>
          <p:nvPr>
            <p:ph type="body" idx="1"/>
          </p:nvPr>
        </p:nvSpPr>
        <p:spPr>
          <a:xfrm>
            <a:off x="137775" y="624550"/>
            <a:ext cx="8863200" cy="44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IN"/>
              <a:t>Step 3: Each (k-1)-mer are acts as the nodes of the graph.(Add k-1 mers as nodes to   </a:t>
            </a:r>
            <a:endParaRPr/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IN"/>
              <a:t>            De Bruijn graph, if not already there). Draw a directed edge from each left </a:t>
            </a:r>
            <a:endParaRPr/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IN"/>
              <a:t>            (k-1)-mer to corresponding right (k-1)-mer. Each edge in this graph is a k-mer </a:t>
            </a:r>
            <a:endParaRPr/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/>
          </a:p>
        </p:txBody>
      </p:sp>
      <p:pic>
        <p:nvPicPr>
          <p:cNvPr id="356" name="Google Shape;35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6075" y="1613625"/>
            <a:ext cx="1577700" cy="3422724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3"/>
          <p:cNvSpPr txBox="1"/>
          <p:nvPr/>
        </p:nvSpPr>
        <p:spPr>
          <a:xfrm>
            <a:off x="352075" y="1867575"/>
            <a:ext cx="26025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latin typeface="Times New Roman"/>
                <a:ea typeface="Times New Roman"/>
                <a:cs typeface="Times New Roman"/>
                <a:sym typeface="Times New Roman"/>
              </a:rPr>
              <a:t>K-mers: </a:t>
            </a:r>
            <a:r>
              <a:rPr lang="en-IN" sz="1600">
                <a:solidFill>
                  <a:srgbClr val="21212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'ATGC', 'TGCT', 'GCTG', 'CTGC', 'TGCT'</a:t>
            </a:r>
            <a:endParaRPr sz="1600">
              <a:solidFill>
                <a:srgbClr val="21212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1212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rgbClr val="21212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(k-1)-mers: </a:t>
            </a:r>
            <a:r>
              <a:rPr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(ATG,TGC) (TGC,GCT) (GCT,CTG) (CTG,TGC)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(TGC,GCT)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Thus the De Bruijn graph is built.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1212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8" name="Google Shape;358;p43"/>
          <p:cNvSpPr txBox="1"/>
          <p:nvPr/>
        </p:nvSpPr>
        <p:spPr>
          <a:xfrm>
            <a:off x="6414075" y="2127825"/>
            <a:ext cx="87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ATGC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9" name="Google Shape;359;p43"/>
          <p:cNvSpPr txBox="1"/>
          <p:nvPr/>
        </p:nvSpPr>
        <p:spPr>
          <a:xfrm>
            <a:off x="5602750" y="3046300"/>
            <a:ext cx="68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TGCT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0" name="Google Shape;360;p43"/>
          <p:cNvSpPr txBox="1"/>
          <p:nvPr/>
        </p:nvSpPr>
        <p:spPr>
          <a:xfrm>
            <a:off x="5878275" y="4117850"/>
            <a:ext cx="68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GCTG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1" name="Google Shape;361;p43"/>
          <p:cNvSpPr txBox="1"/>
          <p:nvPr/>
        </p:nvSpPr>
        <p:spPr>
          <a:xfrm>
            <a:off x="6980475" y="3622275"/>
            <a:ext cx="68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CTGC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2" name="Google Shape;362;p43"/>
          <p:cNvSpPr txBox="1"/>
          <p:nvPr/>
        </p:nvSpPr>
        <p:spPr>
          <a:xfrm>
            <a:off x="754025" y="-16100"/>
            <a:ext cx="7139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 BRUIJN GRAPH - algorithm + code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4"/>
          <p:cNvSpPr txBox="1">
            <a:spLocks noGrp="1"/>
          </p:cNvSpPr>
          <p:nvPr>
            <p:ph type="body" idx="1"/>
          </p:nvPr>
        </p:nvSpPr>
        <p:spPr>
          <a:xfrm>
            <a:off x="457050" y="624550"/>
            <a:ext cx="8422800" cy="4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18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18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18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18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1800"/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/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/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/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/>
          </a:p>
        </p:txBody>
      </p:sp>
      <p:pic>
        <p:nvPicPr>
          <p:cNvPr id="368" name="Google Shape;3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2275" y="749875"/>
            <a:ext cx="4705350" cy="25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825" y="3536513"/>
            <a:ext cx="7934325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4"/>
          <p:cNvSpPr txBox="1"/>
          <p:nvPr/>
        </p:nvSpPr>
        <p:spPr>
          <a:xfrm>
            <a:off x="675575" y="-57225"/>
            <a:ext cx="7262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 BRUIJN GRAPH - algorithm + code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5"/>
          <p:cNvSpPr txBox="1">
            <a:spLocks noGrp="1"/>
          </p:cNvSpPr>
          <p:nvPr>
            <p:ph type="body" idx="1"/>
          </p:nvPr>
        </p:nvSpPr>
        <p:spPr>
          <a:xfrm>
            <a:off x="457050" y="624550"/>
            <a:ext cx="8422800" cy="4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18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18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18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18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1800"/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/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/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/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/>
          </a:p>
        </p:txBody>
      </p:sp>
      <p:pic>
        <p:nvPicPr>
          <p:cNvPr id="376" name="Google Shape;37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50" y="1496909"/>
            <a:ext cx="4772826" cy="2559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8875" y="991775"/>
            <a:ext cx="4153899" cy="384837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5"/>
          <p:cNvSpPr txBox="1"/>
          <p:nvPr/>
        </p:nvSpPr>
        <p:spPr>
          <a:xfrm>
            <a:off x="767675" y="-12750"/>
            <a:ext cx="7293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 BRUIJN GRAPH - algorithm + code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6"/>
          <p:cNvSpPr txBox="1">
            <a:spLocks noGrp="1"/>
          </p:cNvSpPr>
          <p:nvPr>
            <p:ph type="body" idx="1"/>
          </p:nvPr>
        </p:nvSpPr>
        <p:spPr>
          <a:xfrm>
            <a:off x="457050" y="624550"/>
            <a:ext cx="8422800" cy="4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IN"/>
              <a:t>Step 4: Traverse through this graph following the Eulerian path (Each edge is passed once). And the Genome is assembled.</a:t>
            </a:r>
            <a:endParaRPr/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/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/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/>
          </a:p>
        </p:txBody>
      </p:sp>
      <p:pic>
        <p:nvPicPr>
          <p:cNvPr id="384" name="Google Shape;38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513" y="1482500"/>
            <a:ext cx="2333625" cy="32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6"/>
          <p:cNvSpPr txBox="1"/>
          <p:nvPr/>
        </p:nvSpPr>
        <p:spPr>
          <a:xfrm>
            <a:off x="4929200" y="1745125"/>
            <a:ext cx="2954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latin typeface="Times New Roman"/>
                <a:ea typeface="Times New Roman"/>
                <a:cs typeface="Times New Roman"/>
                <a:sym typeface="Times New Roman"/>
              </a:rPr>
              <a:t>Thus the Genome gets assembled.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latin typeface="Times New Roman"/>
                <a:ea typeface="Times New Roman"/>
                <a:cs typeface="Times New Roman"/>
                <a:sym typeface="Times New Roman"/>
              </a:rPr>
              <a:t>We get </a:t>
            </a:r>
            <a:r>
              <a:rPr lang="en-IN" sz="1800">
                <a:solidFill>
                  <a:schemeClr val="dk1"/>
                </a:solidFill>
                <a:highlight>
                  <a:srgbClr val="FFFFFE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ATGCTGCT which is the required output.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6" name="Google Shape;386;p46"/>
          <p:cNvSpPr txBox="1"/>
          <p:nvPr/>
        </p:nvSpPr>
        <p:spPr>
          <a:xfrm>
            <a:off x="832975" y="14225"/>
            <a:ext cx="7139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 BRUIJN GRAPH - algorithm + code</a:t>
            </a:r>
            <a:endParaRPr/>
          </a:p>
        </p:txBody>
      </p:sp>
      <p:sp>
        <p:nvSpPr>
          <p:cNvPr id="387" name="Google Shape;387;p46"/>
          <p:cNvSpPr txBox="1"/>
          <p:nvPr/>
        </p:nvSpPr>
        <p:spPr>
          <a:xfrm>
            <a:off x="2487325" y="1965275"/>
            <a:ext cx="67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8" name="Google Shape;388;p46"/>
          <p:cNvSpPr txBox="1"/>
          <p:nvPr/>
        </p:nvSpPr>
        <p:spPr>
          <a:xfrm>
            <a:off x="832975" y="28153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/>
          </a:p>
        </p:txBody>
      </p:sp>
      <p:sp>
        <p:nvSpPr>
          <p:cNvPr id="389" name="Google Shape;389;p46"/>
          <p:cNvSpPr txBox="1"/>
          <p:nvPr/>
        </p:nvSpPr>
        <p:spPr>
          <a:xfrm>
            <a:off x="1078625" y="3762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/>
          </a:p>
        </p:txBody>
      </p:sp>
      <p:sp>
        <p:nvSpPr>
          <p:cNvPr id="390" name="Google Shape;390;p46"/>
          <p:cNvSpPr txBox="1"/>
          <p:nvPr/>
        </p:nvSpPr>
        <p:spPr>
          <a:xfrm>
            <a:off x="3072000" y="3362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7"/>
          <p:cNvSpPr txBox="1">
            <a:spLocks noGrp="1"/>
          </p:cNvSpPr>
          <p:nvPr>
            <p:ph type="body" idx="1"/>
          </p:nvPr>
        </p:nvSpPr>
        <p:spPr>
          <a:xfrm>
            <a:off x="457050" y="624550"/>
            <a:ext cx="8422800" cy="4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18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18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18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18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sz="1800"/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/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/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/>
          </a:p>
          <a:p>
            <a:pPr marL="155966" lvl="0" indent="-2896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/>
          </a:p>
        </p:txBody>
      </p:sp>
      <p:pic>
        <p:nvPicPr>
          <p:cNvPr id="396" name="Google Shape;39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98" y="624550"/>
            <a:ext cx="2621919" cy="442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1800" y="725800"/>
            <a:ext cx="6013076" cy="153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1988" y="2961900"/>
            <a:ext cx="2352675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7"/>
          <p:cNvSpPr txBox="1"/>
          <p:nvPr/>
        </p:nvSpPr>
        <p:spPr>
          <a:xfrm>
            <a:off x="660200" y="0"/>
            <a:ext cx="7277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 BRUIJN GRAPH - algorithm + code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8"/>
          <p:cNvSpPr txBox="1">
            <a:spLocks noGrp="1"/>
          </p:cNvSpPr>
          <p:nvPr>
            <p:ph type="title"/>
          </p:nvPr>
        </p:nvSpPr>
        <p:spPr>
          <a:xfrm>
            <a:off x="1559100" y="127575"/>
            <a:ext cx="577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rgbClr val="FF0000"/>
                </a:solidFill>
              </a:rPr>
              <a:t>DE BRUIJN GRAPH - Implementation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05" name="Google Shape;405;p48"/>
          <p:cNvSpPr txBox="1">
            <a:spLocks noGrp="1"/>
          </p:cNvSpPr>
          <p:nvPr>
            <p:ph type="body" idx="1"/>
          </p:nvPr>
        </p:nvSpPr>
        <p:spPr>
          <a:xfrm>
            <a:off x="457050" y="624550"/>
            <a:ext cx="8422800" cy="42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IN"/>
              <a:t>                                                         Code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IN" u="sng">
                <a:solidFill>
                  <a:schemeClr val="hlink"/>
                </a:solidFill>
                <a:hlinkClick r:id="rId3"/>
              </a:rPr>
              <a:t>https://colab.research.google.com/drive/1fWczjRSJA66oiyy3NehFSF5WMxS7_iGN#scrollTo=vRGr4UBrXEiQ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9"/>
          <p:cNvSpPr txBox="1">
            <a:spLocks noGrp="1"/>
          </p:cNvSpPr>
          <p:nvPr>
            <p:ph type="title"/>
          </p:nvPr>
        </p:nvSpPr>
        <p:spPr>
          <a:xfrm>
            <a:off x="1559100" y="127575"/>
            <a:ext cx="577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rgbClr val="FF0000"/>
                </a:solidFill>
              </a:rPr>
              <a:t>DE BRUIJN GRAPH - Implementation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411" name="Google Shape;41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874" y="624550"/>
            <a:ext cx="4010345" cy="444275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9"/>
          <p:cNvSpPr txBox="1"/>
          <p:nvPr/>
        </p:nvSpPr>
        <p:spPr>
          <a:xfrm>
            <a:off x="5650150" y="2645825"/>
            <a:ext cx="231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Sample input and output 1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0"/>
          <p:cNvSpPr txBox="1">
            <a:spLocks noGrp="1"/>
          </p:cNvSpPr>
          <p:nvPr>
            <p:ph type="title"/>
          </p:nvPr>
        </p:nvSpPr>
        <p:spPr>
          <a:xfrm>
            <a:off x="1578725" y="172050"/>
            <a:ext cx="577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rgbClr val="FF0000"/>
                </a:solidFill>
              </a:rPr>
              <a:t>LITERATURE SURVEY</a:t>
            </a:r>
            <a:endParaRPr>
              <a:solidFill>
                <a:srgbClr val="FF0000"/>
              </a:solidFill>
            </a:endParaRPr>
          </a:p>
        </p:txBody>
      </p:sp>
      <p:graphicFrame>
        <p:nvGraphicFramePr>
          <p:cNvPr id="95" name="Google Shape;95;p10"/>
          <p:cNvGraphicFramePr/>
          <p:nvPr/>
        </p:nvGraphicFramePr>
        <p:xfrm>
          <a:off x="329725" y="830825"/>
          <a:ext cx="8564150" cy="923950"/>
        </p:xfrm>
        <a:graphic>
          <a:graphicData uri="http://schemas.openxmlformats.org/drawingml/2006/table">
            <a:tbl>
              <a:tblPr>
                <a:noFill/>
                <a:tableStyleId>{3691B4ED-FB75-46B5-854D-A9FF810969D5}</a:tableStyleId>
              </a:tblPr>
              <a:tblGrid>
                <a:gridCol w="130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>
                          <a:solidFill>
                            <a:srgbClr val="0944A1"/>
                          </a:solidFill>
                        </a:rPr>
                        <a:t>TITLE</a:t>
                      </a:r>
                      <a:endParaRPr b="1">
                        <a:solidFill>
                          <a:srgbClr val="0944A1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/>
                        <a:t>Genome Assembly : A Review</a:t>
                      </a:r>
                      <a:endParaRPr b="1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>
                          <a:solidFill>
                            <a:srgbClr val="0944A1"/>
                          </a:solidFill>
                        </a:rPr>
                        <a:t>AUTHOR</a:t>
                      </a:r>
                      <a:endParaRPr b="1">
                        <a:solidFill>
                          <a:srgbClr val="0944A1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Arun Kumar , Vishal Verma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6" name="Google Shape;96;p10"/>
          <p:cNvGraphicFramePr/>
          <p:nvPr/>
        </p:nvGraphicFramePr>
        <p:xfrm>
          <a:off x="329725" y="1935550"/>
          <a:ext cx="8564150" cy="2878850"/>
        </p:xfrm>
        <a:graphic>
          <a:graphicData uri="http://schemas.openxmlformats.org/drawingml/2006/table">
            <a:tbl>
              <a:tblPr>
                <a:noFill/>
                <a:tableStyleId>{3691B4ED-FB75-46B5-854D-A9FF810969D5}</a:tableStyleId>
              </a:tblPr>
              <a:tblGrid>
                <a:gridCol w="4282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2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>
                          <a:solidFill>
                            <a:srgbClr val="0944A1"/>
                          </a:solidFill>
                        </a:rPr>
                        <a:t>SUMMARY</a:t>
                      </a:r>
                      <a:endParaRPr b="1">
                        <a:solidFill>
                          <a:srgbClr val="0944A1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>
                          <a:solidFill>
                            <a:srgbClr val="0944A1"/>
                          </a:solidFill>
                        </a:rPr>
                        <a:t>PUBLICATION DETAILS</a:t>
                      </a:r>
                      <a:endParaRPr b="1">
                        <a:solidFill>
                          <a:srgbClr val="0944A1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3825">
                <a:tc>
                  <a:txBody>
                    <a:bodyPr/>
                    <a:lstStyle/>
                    <a:p>
                      <a:pPr marL="457200" marR="0" lvl="0" indent="-323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➔"/>
                      </a:pPr>
                      <a:r>
                        <a:rPr lang="en-IN" sz="1500"/>
                        <a:t> This paper explains that after getting reads from sequencing technologies, how complex and challenging is the task of reconstructing the original genome.</a:t>
                      </a:r>
                      <a:endParaRPr sz="1500"/>
                    </a:p>
                    <a:p>
                      <a:pPr marL="457200" marR="0" lvl="0" indent="-323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➔"/>
                      </a:pPr>
                      <a:r>
                        <a:rPr lang="en-IN" sz="1500"/>
                        <a:t>It discusses De Bruijn and OLC graph based solutions for assembling genome.</a:t>
                      </a:r>
                      <a:endParaRPr sz="1500"/>
                    </a:p>
                    <a:p>
                      <a:pPr marL="457200" marR="0" lvl="0" indent="-323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➔"/>
                      </a:pPr>
                      <a:r>
                        <a:rPr lang="en-IN" sz="1500"/>
                        <a:t>It  discusses major challenges in genome assembly using these techniques.</a:t>
                      </a:r>
                      <a:endParaRPr sz="1500"/>
                    </a:p>
                    <a:p>
                      <a:pPr marL="457200" marR="0" lvl="0" indent="-323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➔"/>
                      </a:pPr>
                      <a:r>
                        <a:rPr lang="en-IN" sz="1500"/>
                        <a:t>It also discusses major error handling techniques.</a:t>
                      </a:r>
                      <a:endParaRPr sz="1500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50" b="1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Published in: </a:t>
                      </a:r>
                      <a:r>
                        <a:rPr lang="en-IN" sz="145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2021 7th International Conference on Advanced Computing and Communication Systems (ICACCS)</a:t>
                      </a:r>
                      <a:endParaRPr sz="145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50" b="1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Conference Location: </a:t>
                      </a:r>
                      <a:r>
                        <a:rPr lang="en-IN" sz="145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Coimbatore, India</a:t>
                      </a:r>
                      <a:endParaRPr sz="145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50" b="1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Date of Conference: </a:t>
                      </a:r>
                      <a:r>
                        <a:rPr lang="en-IN" sz="145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19-20 March 2021</a:t>
                      </a:r>
                      <a:endParaRPr sz="145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50" b="1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Date Added to IEEE </a:t>
                      </a:r>
                      <a:r>
                        <a:rPr lang="en-IN" sz="1450" b="1" i="1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Xplore</a:t>
                      </a:r>
                      <a:r>
                        <a:rPr lang="en-IN" sz="1450" b="1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: </a:t>
                      </a:r>
                      <a:r>
                        <a:rPr lang="en-IN" sz="145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03 June 2021</a:t>
                      </a:r>
                      <a:endParaRPr sz="145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50" b="1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Publisher: </a:t>
                      </a:r>
                      <a:r>
                        <a:rPr lang="en-IN" sz="145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IEEE</a:t>
                      </a:r>
                      <a:endParaRPr sz="145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450" b="1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Electronic ISSN:</a:t>
                      </a:r>
                      <a:r>
                        <a:rPr lang="en-IN" sz="145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 2575-7288</a:t>
                      </a:r>
                      <a:endParaRPr sz="145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450" b="1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Print on Demand(PoD) ISSN:</a:t>
                      </a:r>
                      <a:r>
                        <a:rPr lang="en-IN" sz="145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 2469-5556</a:t>
                      </a:r>
                      <a:endParaRPr sz="145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5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0"/>
          <p:cNvSpPr txBox="1">
            <a:spLocks noGrp="1"/>
          </p:cNvSpPr>
          <p:nvPr>
            <p:ph type="title"/>
          </p:nvPr>
        </p:nvSpPr>
        <p:spPr>
          <a:xfrm>
            <a:off x="1559100" y="127575"/>
            <a:ext cx="577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rgbClr val="FF0000"/>
                </a:solidFill>
              </a:rPr>
              <a:t>DE BRUIJN GRAPH - Implementation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418" name="Google Shape;41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225" y="630775"/>
            <a:ext cx="2494608" cy="4341826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0"/>
          <p:cNvSpPr txBox="1"/>
          <p:nvPr/>
        </p:nvSpPr>
        <p:spPr>
          <a:xfrm>
            <a:off x="4943900" y="25180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 input and output 2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1"/>
          <p:cNvSpPr txBox="1">
            <a:spLocks noGrp="1"/>
          </p:cNvSpPr>
          <p:nvPr>
            <p:ph type="title"/>
          </p:nvPr>
        </p:nvSpPr>
        <p:spPr>
          <a:xfrm>
            <a:off x="1559100" y="127575"/>
            <a:ext cx="577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rgbClr val="FF0000"/>
                </a:solidFill>
              </a:rPr>
              <a:t>DE BRUIJN GRAPH - Implementation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425" name="Google Shape;42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875" y="661500"/>
            <a:ext cx="3133997" cy="4341826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1"/>
          <p:cNvSpPr txBox="1"/>
          <p:nvPr/>
        </p:nvSpPr>
        <p:spPr>
          <a:xfrm>
            <a:off x="4897850" y="25333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 input and output 3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2"/>
          <p:cNvSpPr txBox="1">
            <a:spLocks noGrp="1"/>
          </p:cNvSpPr>
          <p:nvPr>
            <p:ph type="title"/>
          </p:nvPr>
        </p:nvSpPr>
        <p:spPr>
          <a:xfrm>
            <a:off x="1559100" y="127575"/>
            <a:ext cx="577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rgbClr val="FF0000"/>
                </a:solidFill>
              </a:rPr>
              <a:t>DE BRUIJN GRAPH - Implementation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432" name="Google Shape;43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49275"/>
            <a:ext cx="3270975" cy="257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500" y="3219325"/>
            <a:ext cx="1303595" cy="192417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2"/>
          <p:cNvSpPr txBox="1"/>
          <p:nvPr/>
        </p:nvSpPr>
        <p:spPr>
          <a:xfrm>
            <a:off x="4805725" y="25026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 input and output 4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3"/>
          <p:cNvSpPr txBox="1">
            <a:spLocks noGrp="1"/>
          </p:cNvSpPr>
          <p:nvPr>
            <p:ph type="title"/>
          </p:nvPr>
        </p:nvSpPr>
        <p:spPr>
          <a:xfrm>
            <a:off x="1559100" y="127575"/>
            <a:ext cx="577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rgbClr val="FF0000"/>
                </a:solidFill>
              </a:rPr>
              <a:t>RESULTS &amp; DISCUSSIONS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40" name="Google Shape;440;p53"/>
          <p:cNvSpPr txBox="1"/>
          <p:nvPr/>
        </p:nvSpPr>
        <p:spPr>
          <a:xfrm>
            <a:off x="435300" y="728450"/>
            <a:ext cx="8466000" cy="42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Graph theory is found to be a vital tool for solving biological problems.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 Bruijn Graphs and Euler’s algorithm are the backbone of almost every technique used while assembling a genome.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 Bruijn Graphs are found to be faster compared to other techniques and can also handle large inputs.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Drawbacks- As De Bruijn graph represents a collection of read sequences by millions of vertices and edges, it requires large amounts of memory and computational power to store and process. Reads are error-prone. Distance between reads within the read pairs are inexact.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4"/>
          <p:cNvSpPr txBox="1">
            <a:spLocks noGrp="1"/>
          </p:cNvSpPr>
          <p:nvPr>
            <p:ph type="title"/>
          </p:nvPr>
        </p:nvSpPr>
        <p:spPr>
          <a:xfrm>
            <a:off x="1559100" y="127575"/>
            <a:ext cx="577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rgbClr val="FF0000"/>
                </a:solidFill>
              </a:rPr>
              <a:t>RESULTS &amp; DISCUSSIONS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46" name="Google Shape;446;p54"/>
          <p:cNvSpPr txBox="1"/>
          <p:nvPr/>
        </p:nvSpPr>
        <p:spPr>
          <a:xfrm>
            <a:off x="446100" y="772850"/>
            <a:ext cx="8474700" cy="37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Yet few things like high accuracy, less memory consumption and less time consumption in assembly are few required aspects which are primarily needed for  assembling a genome. In case of large genomes like humans, it has become even more needed as the time and memory are consumed a lot.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future genomes tens of thousands of species will be sequenced.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are enormous efforts to sequence cancer genomes and understand what changes in the genome lead to cancer.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I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Thousands of cancer genomes have already been sequenced , and genome sequencing will soon become a routine technique in medicine.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5"/>
          <p:cNvSpPr txBox="1">
            <a:spLocks noGrp="1"/>
          </p:cNvSpPr>
          <p:nvPr>
            <p:ph type="title"/>
          </p:nvPr>
        </p:nvSpPr>
        <p:spPr>
          <a:xfrm>
            <a:off x="1559100" y="127575"/>
            <a:ext cx="577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rgbClr val="FF0000"/>
                </a:solidFill>
              </a:rPr>
              <a:t>REFERENCES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52" name="Google Shape;452;p55"/>
          <p:cNvSpPr txBox="1"/>
          <p:nvPr/>
        </p:nvSpPr>
        <p:spPr>
          <a:xfrm>
            <a:off x="446100" y="700450"/>
            <a:ext cx="8333700" cy="492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2286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IN" sz="1200" dirty="0">
                <a:solidFill>
                  <a:schemeClr val="dk1"/>
                </a:solidFill>
              </a:rPr>
              <a:t>A. Kumar and V. Verma, "Genome Assembly: A Review," 2021 7th International Conference on Advanced Computing and Communication Systems (ICACCS), 2021, pp. 494-498, </a:t>
            </a:r>
            <a:r>
              <a:rPr lang="en-IN" sz="1200" dirty="0" err="1">
                <a:solidFill>
                  <a:schemeClr val="dk1"/>
                </a:solidFill>
              </a:rPr>
              <a:t>doi</a:t>
            </a:r>
            <a:r>
              <a:rPr lang="en-IN" sz="1200" dirty="0">
                <a:solidFill>
                  <a:schemeClr val="dk1"/>
                </a:solidFill>
              </a:rPr>
              <a:t>: 10.1109/ICACCS51430.2021.9441878.</a:t>
            </a:r>
            <a:endParaRPr sz="1200" dirty="0">
              <a:solidFill>
                <a:schemeClr val="dk1"/>
              </a:solidFill>
            </a:endParaRPr>
          </a:p>
          <a:p>
            <a:pPr marL="457200" marR="2286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IN" sz="1200" dirty="0">
                <a:solidFill>
                  <a:schemeClr val="dk1"/>
                </a:solidFill>
              </a:rPr>
              <a:t>R. Singh, J. A. Graves, S. Lee, S. R. Sukumar and M. Shankar, "Enabling graph appliance for genome assembly," 2015 IEEE International Conference on Big Data (Big Data), 2015, pp. 2583-2590, </a:t>
            </a:r>
            <a:r>
              <a:rPr lang="en-IN" sz="1200" dirty="0" err="1">
                <a:solidFill>
                  <a:schemeClr val="dk1"/>
                </a:solidFill>
              </a:rPr>
              <a:t>doi</a:t>
            </a:r>
            <a:r>
              <a:rPr lang="en-IN" sz="1200" dirty="0">
                <a:solidFill>
                  <a:schemeClr val="dk1"/>
                </a:solidFill>
              </a:rPr>
              <a:t>: 10.1109/BigData.2015.7364056.</a:t>
            </a:r>
            <a:endParaRPr sz="1200" dirty="0">
              <a:solidFill>
                <a:schemeClr val="dk1"/>
              </a:solidFill>
            </a:endParaRPr>
          </a:p>
          <a:p>
            <a:pPr marL="457200" marR="2286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IN" sz="1200" dirty="0">
                <a:solidFill>
                  <a:schemeClr val="dk1"/>
                </a:solidFill>
              </a:rPr>
              <a:t>X. Kang, S. Tang, Y. Ma, R. Liu and Y. Wang, "De Bruijn Graph-Based Whole-Genomic Sequence Assembly Algorithms and Applications," 2013 IEEE International Conference on Green Computing and Communications and IEEE Internet of Things and IEEE Cyber, Physical and Social Computing, 2013, pp. 2094-2097, </a:t>
            </a:r>
            <a:r>
              <a:rPr lang="en-IN" sz="1200" dirty="0" err="1">
                <a:solidFill>
                  <a:schemeClr val="dk1"/>
                </a:solidFill>
              </a:rPr>
              <a:t>doi</a:t>
            </a:r>
            <a:r>
              <a:rPr lang="en-IN" sz="1200" dirty="0">
                <a:solidFill>
                  <a:schemeClr val="dk1"/>
                </a:solidFill>
              </a:rPr>
              <a:t>: 10.1109/GreenCom-iThings-CPSCom.2013.393.</a:t>
            </a:r>
            <a:endParaRPr sz="1200" dirty="0">
              <a:solidFill>
                <a:schemeClr val="dk1"/>
              </a:solidFill>
            </a:endParaRPr>
          </a:p>
          <a:p>
            <a:pPr marL="457200" marR="2286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IN" sz="1200" dirty="0">
                <a:solidFill>
                  <a:schemeClr val="dk1"/>
                </a:solidFill>
              </a:rPr>
              <a:t>K. Zhao, W. Liu, G. Voss and W. Mueller-Wittig, "Accelerating De Bruijn Graph-Based Genome Assembly for High-Throughput Short Read Data," 2013 International Conference on Parallel and Distributed Systems, 2013, pp. 426-427, </a:t>
            </a:r>
            <a:r>
              <a:rPr lang="en-IN" sz="1200" dirty="0" err="1">
                <a:solidFill>
                  <a:schemeClr val="dk1"/>
                </a:solidFill>
              </a:rPr>
              <a:t>doi</a:t>
            </a:r>
            <a:r>
              <a:rPr lang="en-IN" sz="1200" dirty="0">
                <a:solidFill>
                  <a:schemeClr val="dk1"/>
                </a:solidFill>
              </a:rPr>
              <a:t>: 10.1109/ICPADS.2013.68.</a:t>
            </a:r>
          </a:p>
          <a:p>
            <a:pPr marL="457200" marR="2286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IN" sz="1200" dirty="0">
                <a:solidFill>
                  <a:schemeClr val="dk1"/>
                </a:solidFill>
              </a:rPr>
              <a:t>https://www.geeksforgeeks.org/eulerian-path-and-circuit/</a:t>
            </a:r>
          </a:p>
          <a:p>
            <a:pPr marL="457200" marR="2286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IN" sz="1200" dirty="0">
                <a:solidFill>
                  <a:schemeClr val="dk1"/>
                </a:solidFill>
              </a:rPr>
              <a:t>https://en.wikipedia.org/wiki/Eulerian_path</a:t>
            </a:r>
          </a:p>
          <a:p>
            <a:pPr marL="457200" marR="2286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IN" sz="1200" dirty="0">
                <a:solidFill>
                  <a:schemeClr val="dk1"/>
                </a:solidFill>
              </a:rPr>
              <a:t>https://www.geeksforgeeks.org/hamiltonian-cycle-backtracking-6/</a:t>
            </a:r>
          </a:p>
          <a:p>
            <a:pPr marL="457200" marR="2286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IN" sz="1200" dirty="0">
                <a:solidFill>
                  <a:schemeClr val="dk1"/>
                </a:solidFill>
              </a:rPr>
              <a:t>https://www.bioinformaticsalgorithms.org/bioinformatics-chapter-3</a:t>
            </a:r>
          </a:p>
          <a:p>
            <a:pPr marL="457200" marR="2286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IN" sz="1200" dirty="0">
                <a:solidFill>
                  <a:schemeClr val="dk1"/>
                </a:solidFill>
              </a:rPr>
              <a:t>https://slaystudy.com/hierholzers-algorithm/</a:t>
            </a:r>
          </a:p>
          <a:p>
            <a:pPr marL="457200" marR="2286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IN" sz="1200" dirty="0">
                <a:solidFill>
                  <a:schemeClr val="dk1"/>
                </a:solidFill>
              </a:rPr>
              <a:t>https://www.cs.jhu.edu/~langmea/resources/lecture_notes/assembly_dbg.pdf</a:t>
            </a:r>
            <a:endParaRPr sz="1200" dirty="0">
              <a:solidFill>
                <a:schemeClr val="dk1"/>
              </a:solidFill>
            </a:endParaRPr>
          </a:p>
          <a:p>
            <a:pPr marL="0" marR="2286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>
              <a:solidFill>
                <a:schemeClr val="hlink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"/>
          <p:cNvSpPr txBox="1">
            <a:spLocks noGrp="1"/>
          </p:cNvSpPr>
          <p:nvPr>
            <p:ph type="title"/>
          </p:nvPr>
        </p:nvSpPr>
        <p:spPr>
          <a:xfrm>
            <a:off x="1578725" y="172050"/>
            <a:ext cx="577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rgbClr val="FF0000"/>
                </a:solidFill>
              </a:rPr>
              <a:t>LITERATURE SURVEY</a:t>
            </a:r>
            <a:endParaRPr>
              <a:solidFill>
                <a:srgbClr val="FF0000"/>
              </a:solidFill>
            </a:endParaRPr>
          </a:p>
        </p:txBody>
      </p:sp>
      <p:graphicFrame>
        <p:nvGraphicFramePr>
          <p:cNvPr id="102" name="Google Shape;102;p11"/>
          <p:cNvGraphicFramePr/>
          <p:nvPr/>
        </p:nvGraphicFramePr>
        <p:xfrm>
          <a:off x="329725" y="830825"/>
          <a:ext cx="8564150" cy="923950"/>
        </p:xfrm>
        <a:graphic>
          <a:graphicData uri="http://schemas.openxmlformats.org/drawingml/2006/table">
            <a:tbl>
              <a:tblPr>
                <a:noFill/>
                <a:tableStyleId>{3691B4ED-FB75-46B5-854D-A9FF810969D5}</a:tableStyleId>
              </a:tblPr>
              <a:tblGrid>
                <a:gridCol w="130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>
                          <a:solidFill>
                            <a:srgbClr val="0944A1"/>
                          </a:solidFill>
                        </a:rPr>
                        <a:t>TITLE</a:t>
                      </a:r>
                      <a:endParaRPr b="1">
                        <a:solidFill>
                          <a:srgbClr val="0944A1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IN" sz="1500" b="1">
                          <a:solidFill>
                            <a:schemeClr val="dk1"/>
                          </a:solidFill>
                          <a:uFill>
                            <a:noFill/>
                          </a:u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Enabling graph appliance for genome assembly </a:t>
                      </a:r>
                      <a:endParaRPr sz="1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>
                          <a:solidFill>
                            <a:srgbClr val="0944A1"/>
                          </a:solidFill>
                        </a:rPr>
                        <a:t>AUTHOR</a:t>
                      </a:r>
                      <a:endParaRPr b="1">
                        <a:solidFill>
                          <a:srgbClr val="0944A1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R. Singh, J. A. Graves, S. Lee, S. R. Sukumar and M. Shankar</a:t>
                      </a:r>
                      <a:endParaRPr sz="1800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3" name="Google Shape;103;p11"/>
          <p:cNvGraphicFramePr/>
          <p:nvPr/>
        </p:nvGraphicFramePr>
        <p:xfrm>
          <a:off x="329725" y="1935550"/>
          <a:ext cx="8564150" cy="2744600"/>
        </p:xfrm>
        <a:graphic>
          <a:graphicData uri="http://schemas.openxmlformats.org/drawingml/2006/table">
            <a:tbl>
              <a:tblPr>
                <a:noFill/>
                <a:tableStyleId>{3691B4ED-FB75-46B5-854D-A9FF810969D5}</a:tableStyleId>
              </a:tblPr>
              <a:tblGrid>
                <a:gridCol w="4282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2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8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>
                          <a:solidFill>
                            <a:srgbClr val="0944A1"/>
                          </a:solidFill>
                        </a:rPr>
                        <a:t>SUMMARY</a:t>
                      </a:r>
                      <a:endParaRPr b="1">
                        <a:solidFill>
                          <a:srgbClr val="0944A1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>
                          <a:solidFill>
                            <a:srgbClr val="0944A1"/>
                          </a:solidFill>
                        </a:rPr>
                        <a:t>PUBLICATION DETAILS</a:t>
                      </a:r>
                      <a:endParaRPr b="1">
                        <a:solidFill>
                          <a:srgbClr val="0944A1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3825"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➔"/>
                      </a:pPr>
                      <a:r>
                        <a:rPr lang="en-IN">
                          <a:solidFill>
                            <a:schemeClr val="dk1"/>
                          </a:solidFill>
                        </a:rPr>
                        <a:t>This paper discusses </a:t>
                      </a:r>
                      <a:r>
                        <a:rPr lang="en-IN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the feasibility and scalability issues of de Bruijn graph assembly.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➔"/>
                      </a:pPr>
                      <a:r>
                        <a:rPr lang="en-IN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A de Bruijn graph represents a collection of read sequences by billions of vertices and edges, which require large amounts of memory and computational power to store and process. </a:t>
                      </a:r>
                      <a:endParaRPr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➔"/>
                      </a:pPr>
                      <a:r>
                        <a:rPr lang="en-IN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This is a major drawback. It discusses how  shared memory systems can be leveraged to overcome some of these issues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5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Published in: </a:t>
                      </a:r>
                      <a:r>
                        <a:rPr lang="en-IN" sz="11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2015 IEEE International Conference on Big Data (Big Data)</a:t>
                      </a:r>
                      <a:endParaRPr sz="115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5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Conference Location: </a:t>
                      </a:r>
                      <a:r>
                        <a:rPr lang="en-IN" sz="11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Santa Clara, CA, USA</a:t>
                      </a:r>
                      <a:endParaRPr sz="115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5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Date of Conference: </a:t>
                      </a:r>
                      <a:r>
                        <a:rPr lang="en-IN" sz="11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29 Oct.-1 Nov. 2015</a:t>
                      </a:r>
                      <a:endParaRPr sz="115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5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Date Added to IEEE </a:t>
                      </a:r>
                      <a:r>
                        <a:rPr lang="en-IN" sz="1150" b="1" i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Xplore</a:t>
                      </a:r>
                      <a:r>
                        <a:rPr lang="en-IN" sz="115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: </a:t>
                      </a:r>
                      <a:r>
                        <a:rPr lang="en-IN" sz="11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28 December 2015</a:t>
                      </a:r>
                      <a:endParaRPr sz="115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50" b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Publisher: </a:t>
                      </a:r>
                      <a:r>
                        <a:rPr lang="en-IN" sz="11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IEEE</a:t>
                      </a:r>
                      <a:endParaRPr sz="115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5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5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5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Link:</a:t>
                      </a:r>
                      <a:r>
                        <a:rPr lang="en-IN" sz="1150" u="sng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hlinkClick r:id="rId3"/>
                        </a:rPr>
                        <a:t>https://ieeexplore.ieee.org/document/7364056</a:t>
                      </a:r>
                      <a:endParaRPr sz="115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5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2"/>
          <p:cNvSpPr txBox="1">
            <a:spLocks noGrp="1"/>
          </p:cNvSpPr>
          <p:nvPr>
            <p:ph type="title"/>
          </p:nvPr>
        </p:nvSpPr>
        <p:spPr>
          <a:xfrm>
            <a:off x="1578725" y="172050"/>
            <a:ext cx="577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rgbClr val="FF0000"/>
                </a:solidFill>
              </a:rPr>
              <a:t>LITERATURE SURVEY</a:t>
            </a:r>
            <a:endParaRPr>
              <a:solidFill>
                <a:srgbClr val="FF0000"/>
              </a:solidFill>
            </a:endParaRPr>
          </a:p>
        </p:txBody>
      </p:sp>
      <p:graphicFrame>
        <p:nvGraphicFramePr>
          <p:cNvPr id="109" name="Google Shape;109;p12"/>
          <p:cNvGraphicFramePr/>
          <p:nvPr/>
        </p:nvGraphicFramePr>
        <p:xfrm>
          <a:off x="329725" y="830825"/>
          <a:ext cx="8564150" cy="1133140"/>
        </p:xfrm>
        <a:graphic>
          <a:graphicData uri="http://schemas.openxmlformats.org/drawingml/2006/table">
            <a:tbl>
              <a:tblPr>
                <a:noFill/>
                <a:tableStyleId>{3691B4ED-FB75-46B5-854D-A9FF810969D5}</a:tableStyleId>
              </a:tblPr>
              <a:tblGrid>
                <a:gridCol w="130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>
                          <a:solidFill>
                            <a:srgbClr val="0944A1"/>
                          </a:solidFill>
                        </a:rPr>
                        <a:t>TITLE</a:t>
                      </a:r>
                      <a:endParaRPr b="1">
                        <a:solidFill>
                          <a:srgbClr val="0944A1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00" b="1" dirty="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De Bruijn Graph-Based Whole-Genomic Sequence Assembly Algorithms and Applications</a:t>
                      </a:r>
                      <a:endParaRPr sz="1100" dirty="0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>
                          <a:solidFill>
                            <a:srgbClr val="0944A1"/>
                          </a:solidFill>
                        </a:rPr>
                        <a:t>AUTHOR</a:t>
                      </a:r>
                      <a:endParaRPr b="1">
                        <a:solidFill>
                          <a:srgbClr val="0944A1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X. Kang, S. Tang, Y. Ma, R. Liu and Y. Wang</a:t>
                      </a:r>
                      <a:endParaRPr sz="1800" dirty="0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0" name="Google Shape;110;p12"/>
          <p:cNvGraphicFramePr/>
          <p:nvPr/>
        </p:nvGraphicFramePr>
        <p:xfrm>
          <a:off x="329725" y="1935550"/>
          <a:ext cx="8564150" cy="2839310"/>
        </p:xfrm>
        <a:graphic>
          <a:graphicData uri="http://schemas.openxmlformats.org/drawingml/2006/table">
            <a:tbl>
              <a:tblPr>
                <a:noFill/>
                <a:tableStyleId>{3691B4ED-FB75-46B5-854D-A9FF810969D5}</a:tableStyleId>
              </a:tblPr>
              <a:tblGrid>
                <a:gridCol w="4282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2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4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>
                          <a:solidFill>
                            <a:srgbClr val="0944A1"/>
                          </a:solidFill>
                        </a:rPr>
                        <a:t>SUMMARY</a:t>
                      </a:r>
                      <a:endParaRPr b="1">
                        <a:solidFill>
                          <a:srgbClr val="0944A1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>
                          <a:solidFill>
                            <a:srgbClr val="0944A1"/>
                          </a:solidFill>
                        </a:rPr>
                        <a:t>PUBLICATION DETAILS</a:t>
                      </a:r>
                      <a:endParaRPr b="1">
                        <a:solidFill>
                          <a:srgbClr val="0944A1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3825">
                <a:tc>
                  <a:txBody>
                    <a:bodyPr/>
                    <a:lstStyle/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Char char="➔"/>
                      </a:pPr>
                      <a:r>
                        <a:rPr lang="en-IN" sz="1500" dirty="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This paper discusses several latest sequence assemblers and their algorithms.</a:t>
                      </a:r>
                      <a:endParaRPr sz="1500" dirty="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Char char="➔"/>
                      </a:pPr>
                      <a:r>
                        <a:rPr lang="en-IN" sz="1500" dirty="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It conducts a comparative study of some typical de Bruijn graph-based assemblers by stimulating the sequencing and assembly of Zebra fish genome data.</a:t>
                      </a:r>
                      <a:endParaRPr sz="150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50" b="1" dirty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Published in: </a:t>
                      </a:r>
                      <a:r>
                        <a:rPr lang="en-IN" sz="1150" dirty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2013 IEEE International Conference on Green Computing and Communications and IEEE Internet of Things and IEEE Cyber, Physical and Social Computing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50" b="1" dirty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Conference Location: </a:t>
                      </a:r>
                      <a:r>
                        <a:rPr lang="en-IN" sz="1150" dirty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Beijing, China</a:t>
                      </a:r>
                      <a:endParaRPr sz="1150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50" b="1" dirty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Date of Conference: </a:t>
                      </a:r>
                      <a:r>
                        <a:rPr lang="en-IN" sz="1150" dirty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20-23 Aug. 2013</a:t>
                      </a:r>
                      <a:endParaRPr sz="1150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 sz="1150" b="1" dirty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Date Added to IEEE </a:t>
                      </a:r>
                      <a:r>
                        <a:rPr lang="en-IN" sz="1150" b="1" i="1" dirty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Xplore</a:t>
                      </a:r>
                      <a:r>
                        <a:rPr lang="en-IN" sz="1150" b="1" dirty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: </a:t>
                      </a:r>
                      <a:r>
                        <a:rPr lang="en-IN" sz="1150" dirty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12 December 2013</a:t>
                      </a:r>
                      <a:endParaRPr sz="1150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50" b="1" dirty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Publisher: </a:t>
                      </a:r>
                      <a:r>
                        <a:rPr lang="en-IN" sz="1150" dirty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IEEE</a:t>
                      </a:r>
                      <a:endParaRPr sz="1150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50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50" b="1" dirty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Link:</a:t>
                      </a:r>
                      <a:r>
                        <a:rPr lang="en-IN" sz="1150" dirty="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 </a:t>
                      </a:r>
                      <a:r>
                        <a:rPr lang="en-IN" sz="1150" u="sng" dirty="0">
                          <a:solidFill>
                            <a:schemeClr val="hlink"/>
                          </a:solidFill>
                          <a:highlight>
                            <a:srgbClr val="FFFFFF"/>
                          </a:highlight>
                          <a:hlinkClick r:id="rId4"/>
                        </a:rPr>
                        <a:t>https://ieeexplore.ieee.org/document/6682403</a:t>
                      </a:r>
                      <a:endParaRPr sz="1150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50" b="1" dirty="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3"/>
          <p:cNvSpPr txBox="1">
            <a:spLocks noGrp="1"/>
          </p:cNvSpPr>
          <p:nvPr>
            <p:ph type="title"/>
          </p:nvPr>
        </p:nvSpPr>
        <p:spPr>
          <a:xfrm>
            <a:off x="1578725" y="172050"/>
            <a:ext cx="577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rgbClr val="FF0000"/>
                </a:solidFill>
              </a:rPr>
              <a:t>LITERATURE SURVEY</a:t>
            </a:r>
            <a:endParaRPr>
              <a:solidFill>
                <a:srgbClr val="FF0000"/>
              </a:solidFill>
            </a:endParaRPr>
          </a:p>
        </p:txBody>
      </p:sp>
      <p:graphicFrame>
        <p:nvGraphicFramePr>
          <p:cNvPr id="116" name="Google Shape;116;p13"/>
          <p:cNvGraphicFramePr/>
          <p:nvPr/>
        </p:nvGraphicFramePr>
        <p:xfrm>
          <a:off x="329725" y="830825"/>
          <a:ext cx="8564150" cy="923950"/>
        </p:xfrm>
        <a:graphic>
          <a:graphicData uri="http://schemas.openxmlformats.org/drawingml/2006/table">
            <a:tbl>
              <a:tblPr>
                <a:noFill/>
                <a:tableStyleId>{3691B4ED-FB75-46B5-854D-A9FF810969D5}</a:tableStyleId>
              </a:tblPr>
              <a:tblGrid>
                <a:gridCol w="130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>
                          <a:solidFill>
                            <a:srgbClr val="0944A1"/>
                          </a:solidFill>
                        </a:rPr>
                        <a:t>TITLE</a:t>
                      </a:r>
                      <a:endParaRPr b="1">
                        <a:solidFill>
                          <a:srgbClr val="0944A1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/>
                        <a:t>Toward a more holistic method of genome assembly assessment</a:t>
                      </a:r>
                      <a:endParaRPr b="1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>
                          <a:solidFill>
                            <a:srgbClr val="0944A1"/>
                          </a:solidFill>
                        </a:rPr>
                        <a:t>AUTHOR</a:t>
                      </a:r>
                      <a:endParaRPr b="1">
                        <a:solidFill>
                          <a:srgbClr val="0944A1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Adam Thrash , Federico Hoffmann &amp; Andy Perkins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7" name="Google Shape;117;p13"/>
          <p:cNvGraphicFramePr/>
          <p:nvPr/>
        </p:nvGraphicFramePr>
        <p:xfrm>
          <a:off x="329725" y="1935550"/>
          <a:ext cx="8564150" cy="3139380"/>
        </p:xfrm>
        <a:graphic>
          <a:graphicData uri="http://schemas.openxmlformats.org/drawingml/2006/table">
            <a:tbl>
              <a:tblPr>
                <a:noFill/>
                <a:tableStyleId>{3691B4ED-FB75-46B5-854D-A9FF810969D5}</a:tableStyleId>
              </a:tblPr>
              <a:tblGrid>
                <a:gridCol w="4282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2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>
                          <a:solidFill>
                            <a:srgbClr val="0944A1"/>
                          </a:solidFill>
                        </a:rPr>
                        <a:t>SUMMARY</a:t>
                      </a:r>
                      <a:endParaRPr b="1">
                        <a:solidFill>
                          <a:srgbClr val="0944A1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>
                          <a:solidFill>
                            <a:srgbClr val="0944A1"/>
                          </a:solidFill>
                        </a:rPr>
                        <a:t>PUBLICATION DETAILS</a:t>
                      </a:r>
                      <a:endParaRPr b="1">
                        <a:solidFill>
                          <a:srgbClr val="0944A1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3825">
                <a:tc>
                  <a:txBody>
                    <a:bodyPr/>
                    <a:lstStyle/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➔"/>
                      </a:pPr>
                      <a:r>
                        <a:rPr lang="en-IN"/>
                        <a:t>This paper discusses how to improve the efficiency of massive genome assembly process.</a:t>
                      </a:r>
                      <a:endParaRPr/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➔"/>
                      </a:pPr>
                      <a:r>
                        <a:rPr lang="en-IN"/>
                        <a:t>This paper also reports on the current state of assembly assessment methods, compares them, and provides a comprehensive method that encompasses several aspects of quality assessment. </a:t>
                      </a:r>
                      <a:endParaRPr/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➔"/>
                      </a:pPr>
                      <a:r>
                        <a:rPr lang="en-IN"/>
                        <a:t>The advantages and disadvantages of various methods are given and described, with recommendations based on analytical speed and user friendliness.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solidFill>
                            <a:srgbClr val="333333"/>
                          </a:solidFill>
                          <a:highlight>
                            <a:srgbClr val="FCFCFC"/>
                          </a:highlight>
                        </a:rPr>
                        <a:t>AUTHORS:Thrash, A., Hoffmann, F. &amp; Perkins, A. </a:t>
                      </a:r>
                      <a:endParaRPr sz="1500">
                        <a:solidFill>
                          <a:srgbClr val="333333"/>
                        </a:solidFill>
                        <a:highlight>
                          <a:srgbClr val="FCFCFC"/>
                        </a:highlight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solidFill>
                            <a:srgbClr val="333333"/>
                          </a:solidFill>
                          <a:highlight>
                            <a:srgbClr val="FCFCFC"/>
                          </a:highlight>
                        </a:rPr>
                        <a:t>TITLE:Toward a more holistic method of genome assembly assessment.</a:t>
                      </a:r>
                      <a:endParaRPr sz="1500">
                        <a:solidFill>
                          <a:srgbClr val="333333"/>
                        </a:solidFill>
                        <a:highlight>
                          <a:srgbClr val="FCFCFC"/>
                        </a:highlight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5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Published in :</a:t>
                      </a:r>
                      <a:r>
                        <a:rPr lang="en-IN" sz="1500">
                          <a:solidFill>
                            <a:srgbClr val="333333"/>
                          </a:solidFill>
                          <a:highlight>
                            <a:srgbClr val="FCFCFC"/>
                          </a:highlight>
                        </a:rPr>
                        <a:t>BMC Bioinformatics 21, 249 (2020).</a:t>
                      </a:r>
                      <a:endParaRPr sz="1500">
                        <a:solidFill>
                          <a:srgbClr val="333333"/>
                        </a:solidFill>
                        <a:highlight>
                          <a:srgbClr val="FCFCFC"/>
                        </a:highlight>
                      </a:endParaRPr>
                    </a:p>
                    <a:p>
                      <a:pPr marL="0" marR="76200" lvl="0" indent="0" algn="l" rtl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2900"/>
                        </a:spcAft>
                        <a:buNone/>
                      </a:pPr>
                      <a:r>
                        <a:rPr lang="en-IN" sz="1500">
                          <a:solidFill>
                            <a:srgbClr val="333333"/>
                          </a:solidFill>
                          <a:highlight>
                            <a:srgbClr val="FCFCFC"/>
                          </a:highlight>
                        </a:rPr>
                        <a:t>Published : 06 July 2020</a:t>
                      </a:r>
                      <a:endParaRPr sz="1500">
                        <a:solidFill>
                          <a:srgbClr val="333333"/>
                        </a:solidFill>
                        <a:highlight>
                          <a:srgbClr val="FCFCFC"/>
                        </a:highlight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4"/>
          <p:cNvSpPr txBox="1">
            <a:spLocks noGrp="1"/>
          </p:cNvSpPr>
          <p:nvPr>
            <p:ph type="title"/>
          </p:nvPr>
        </p:nvSpPr>
        <p:spPr>
          <a:xfrm>
            <a:off x="1578725" y="172050"/>
            <a:ext cx="577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rgbClr val="FF0000"/>
                </a:solidFill>
              </a:rPr>
              <a:t>LITERATURE SURVEY</a:t>
            </a:r>
            <a:endParaRPr>
              <a:solidFill>
                <a:srgbClr val="FF0000"/>
              </a:solidFill>
            </a:endParaRPr>
          </a:p>
        </p:txBody>
      </p:sp>
      <p:graphicFrame>
        <p:nvGraphicFramePr>
          <p:cNvPr id="123" name="Google Shape;123;p14"/>
          <p:cNvGraphicFramePr/>
          <p:nvPr/>
        </p:nvGraphicFramePr>
        <p:xfrm>
          <a:off x="329725" y="830825"/>
          <a:ext cx="8564150" cy="923950"/>
        </p:xfrm>
        <a:graphic>
          <a:graphicData uri="http://schemas.openxmlformats.org/drawingml/2006/table">
            <a:tbl>
              <a:tblPr>
                <a:noFill/>
                <a:tableStyleId>{3691B4ED-FB75-46B5-854D-A9FF810969D5}</a:tableStyleId>
              </a:tblPr>
              <a:tblGrid>
                <a:gridCol w="130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>
                          <a:solidFill>
                            <a:srgbClr val="0944A1"/>
                          </a:solidFill>
                        </a:rPr>
                        <a:t>TITLE</a:t>
                      </a:r>
                      <a:endParaRPr b="1">
                        <a:solidFill>
                          <a:srgbClr val="0944A1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IN" b="1"/>
                        <a:t>AN INTRODUCTION TO BIOINFORMATICS ALGORITHM, chapter 8</a:t>
                      </a:r>
                      <a:endParaRPr b="1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>
                          <a:solidFill>
                            <a:srgbClr val="0944A1"/>
                          </a:solidFill>
                        </a:rPr>
                        <a:t>AUTHOR</a:t>
                      </a:r>
                      <a:endParaRPr b="1">
                        <a:solidFill>
                          <a:srgbClr val="0944A1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/>
                        <a:t>Neil C. Jones, Pavel A. Pevzner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4" name="Google Shape;124;p14"/>
          <p:cNvGraphicFramePr/>
          <p:nvPr/>
        </p:nvGraphicFramePr>
        <p:xfrm>
          <a:off x="329725" y="1935550"/>
          <a:ext cx="8564150" cy="2668125"/>
        </p:xfrm>
        <a:graphic>
          <a:graphicData uri="http://schemas.openxmlformats.org/drawingml/2006/table">
            <a:tbl>
              <a:tblPr>
                <a:noFill/>
                <a:tableStyleId>{3691B4ED-FB75-46B5-854D-A9FF810969D5}</a:tableStyleId>
              </a:tblPr>
              <a:tblGrid>
                <a:gridCol w="4282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2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4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>
                          <a:solidFill>
                            <a:srgbClr val="0944A1"/>
                          </a:solidFill>
                        </a:rPr>
                        <a:t>SUMMARY</a:t>
                      </a:r>
                      <a:endParaRPr b="1">
                        <a:solidFill>
                          <a:srgbClr val="0944A1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>
                          <a:solidFill>
                            <a:srgbClr val="0944A1"/>
                          </a:solidFill>
                        </a:rPr>
                        <a:t>PUBLICATION DETAILS</a:t>
                      </a:r>
                      <a:endParaRPr b="1">
                        <a:solidFill>
                          <a:srgbClr val="0944A1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3825">
                <a:tc>
                  <a:txBody>
                    <a:bodyPr/>
                    <a:lstStyle/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Char char="➔"/>
                      </a:pPr>
                      <a:r>
                        <a:rPr lang="en-IN" sz="1500">
                          <a:solidFill>
                            <a:schemeClr val="dk1"/>
                          </a:solidFill>
                        </a:rPr>
                        <a:t>The book discusses graph and its application to solve various bioinformatics problems like DNA sequencing, protein sequencing etc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238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Char char="➔"/>
                      </a:pPr>
                      <a:r>
                        <a:rPr lang="en-IN" sz="1500">
                          <a:solidFill>
                            <a:schemeClr val="dk1"/>
                          </a:solidFill>
                        </a:rPr>
                        <a:t>It discusses Eulerian and Hamiltonian algorithms and how they can be used in genomic sequencing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00" b="1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TITLE:</a:t>
                      </a:r>
                      <a:r>
                        <a:rPr lang="en-IN" sz="13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 </a:t>
                      </a:r>
                      <a:r>
                        <a:rPr lang="en-IN" sz="1300">
                          <a:solidFill>
                            <a:schemeClr val="dk1"/>
                          </a:solidFill>
                        </a:rPr>
                        <a:t>An introduction to bioinformatics algorithm</a:t>
                      </a:r>
                      <a:endParaRPr sz="13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00" b="1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AUTHORS: </a:t>
                      </a:r>
                      <a:r>
                        <a:rPr lang="en-IN" sz="1300">
                          <a:solidFill>
                            <a:schemeClr val="dk1"/>
                          </a:solidFill>
                        </a:rPr>
                        <a:t>Neil C. Jones, Pavel A. Pevzner</a:t>
                      </a:r>
                      <a:endParaRPr sz="13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00" b="1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PUBLISHER:</a:t>
                      </a:r>
                      <a:r>
                        <a:rPr lang="en-IN" sz="13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 </a:t>
                      </a:r>
                      <a:r>
                        <a:rPr lang="en-IN" sz="1300">
                          <a:solidFill>
                            <a:srgbClr val="0F1111"/>
                          </a:solidFill>
                          <a:highlight>
                            <a:srgbClr val="FFFFFF"/>
                          </a:highlight>
                        </a:rPr>
                        <a:t>Ane Books Pvt. Ltd</a:t>
                      </a:r>
                      <a:endParaRPr sz="13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00" b="1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ISBN:</a:t>
                      </a:r>
                      <a:r>
                        <a:rPr lang="en-IN" sz="13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 </a:t>
                      </a:r>
                      <a:r>
                        <a:rPr lang="en-IN" sz="1300">
                          <a:solidFill>
                            <a:srgbClr val="0F1111"/>
                          </a:solidFill>
                          <a:highlight>
                            <a:srgbClr val="FFFFFF"/>
                          </a:highlight>
                        </a:rPr>
                        <a:t>978-8180520785</a:t>
                      </a:r>
                      <a:endParaRPr sz="13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300" b="1">
                          <a:solidFill>
                            <a:srgbClr val="0F1111"/>
                          </a:solidFill>
                          <a:highlight>
                            <a:srgbClr val="FFFFFF"/>
                          </a:highlight>
                        </a:rPr>
                        <a:t>PUBLICATION DATE:</a:t>
                      </a:r>
                      <a:r>
                        <a:rPr lang="en-IN" sz="1300">
                          <a:solidFill>
                            <a:srgbClr val="0F1111"/>
                          </a:solidFill>
                          <a:highlight>
                            <a:srgbClr val="FFFFFF"/>
                          </a:highlight>
                        </a:rPr>
                        <a:t> 1 January 2004</a:t>
                      </a:r>
                      <a:endParaRPr sz="1300">
                        <a:solidFill>
                          <a:srgbClr val="0F111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solidFill>
                          <a:srgbClr val="0F111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5"/>
          <p:cNvSpPr txBox="1">
            <a:spLocks noGrp="1"/>
          </p:cNvSpPr>
          <p:nvPr>
            <p:ph type="title"/>
          </p:nvPr>
        </p:nvSpPr>
        <p:spPr>
          <a:xfrm>
            <a:off x="1578725" y="172050"/>
            <a:ext cx="577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rgbClr val="FF0000"/>
                </a:solidFill>
              </a:rPr>
              <a:t>LITERATURE SURVEY</a:t>
            </a:r>
            <a:endParaRPr>
              <a:solidFill>
                <a:srgbClr val="FF0000"/>
              </a:solidFill>
            </a:endParaRPr>
          </a:p>
        </p:txBody>
      </p:sp>
      <p:graphicFrame>
        <p:nvGraphicFramePr>
          <p:cNvPr id="130" name="Google Shape;130;p15"/>
          <p:cNvGraphicFramePr/>
          <p:nvPr/>
        </p:nvGraphicFramePr>
        <p:xfrm>
          <a:off x="329725" y="713275"/>
          <a:ext cx="8564150" cy="923950"/>
        </p:xfrm>
        <a:graphic>
          <a:graphicData uri="http://schemas.openxmlformats.org/drawingml/2006/table">
            <a:tbl>
              <a:tblPr>
                <a:noFill/>
                <a:tableStyleId>{3691B4ED-FB75-46B5-854D-A9FF810969D5}</a:tableStyleId>
              </a:tblPr>
              <a:tblGrid>
                <a:gridCol w="130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55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>
                          <a:solidFill>
                            <a:srgbClr val="0944A1"/>
                          </a:solidFill>
                        </a:rPr>
                        <a:t>TITLE</a:t>
                      </a:r>
                      <a:endParaRPr b="1">
                        <a:solidFill>
                          <a:srgbClr val="0944A1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b="1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Accelerating De Bruijn Graph-Based Genome Assembly for High-Throughput Short Read Data</a:t>
                      </a:r>
                      <a:endParaRPr sz="1200" b="1"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>
                          <a:solidFill>
                            <a:srgbClr val="0944A1"/>
                          </a:solidFill>
                        </a:rPr>
                        <a:t>AUTHOR</a:t>
                      </a:r>
                      <a:endParaRPr b="1">
                        <a:solidFill>
                          <a:srgbClr val="0944A1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>
                          <a:highlight>
                            <a:srgbClr val="FFFFFF"/>
                          </a:highlight>
                        </a:rPr>
                        <a:t>Kun Zhao; Weiguo Liu; Gerrit Voss; Wolfgang Mueller-Wittig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1" name="Google Shape;131;p15"/>
          <p:cNvGraphicFramePr/>
          <p:nvPr/>
        </p:nvGraphicFramePr>
        <p:xfrm>
          <a:off x="329725" y="1809150"/>
          <a:ext cx="8564150" cy="3182052"/>
        </p:xfrm>
        <a:graphic>
          <a:graphicData uri="http://schemas.openxmlformats.org/drawingml/2006/table">
            <a:tbl>
              <a:tblPr>
                <a:noFill/>
                <a:tableStyleId>{3691B4ED-FB75-46B5-854D-A9FF810969D5}</a:tableStyleId>
              </a:tblPr>
              <a:tblGrid>
                <a:gridCol w="4282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2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>
                          <a:solidFill>
                            <a:srgbClr val="0944A1"/>
                          </a:solidFill>
                        </a:rPr>
                        <a:t>SUMMARY</a:t>
                      </a:r>
                      <a:endParaRPr b="1">
                        <a:solidFill>
                          <a:srgbClr val="0944A1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b="1">
                          <a:solidFill>
                            <a:srgbClr val="0944A1"/>
                          </a:solidFill>
                        </a:rPr>
                        <a:t>PUBLICATION DETAILS</a:t>
                      </a:r>
                      <a:endParaRPr b="1">
                        <a:solidFill>
                          <a:srgbClr val="0944A1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7600">
                <a:tc>
                  <a:txBody>
                    <a:bodyPr/>
                    <a:lstStyle/>
                    <a:p>
                      <a:pPr marL="457200" lvl="0" indent="-3111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300"/>
                        <a:buChar char="➔"/>
                      </a:pPr>
                      <a:r>
                        <a:rPr lang="en-IN" sz="13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The generated reads by emerging next-generation sequencing technologies are significantly shorter compared to the traditional Sanger shotgun sequencing method. </a:t>
                      </a:r>
                      <a:endParaRPr sz="13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457200" lvl="0" indent="-3111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300"/>
                        <a:buChar char="➔"/>
                      </a:pPr>
                      <a:r>
                        <a:rPr lang="en-IN" sz="13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This poses challenges for de novo assembly algorithms in terms of both accuracy and efficiency. </a:t>
                      </a:r>
                      <a:endParaRPr sz="13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457200" lvl="0" indent="-3111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33"/>
                        </a:buClr>
                        <a:buSzPts val="1300"/>
                        <a:buChar char="➔"/>
                      </a:pPr>
                      <a:r>
                        <a:rPr lang="en-IN" sz="13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In this paper, a scalable parallel algorithm to accelerate the de Bruijn graph-based genome assembly for high-throughput short read data is presented</a:t>
                      </a:r>
                      <a:endParaRPr/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Published in: </a:t>
                      </a:r>
                      <a:r>
                        <a:rPr lang="en-I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2013 International Conference on Parallel and Distributed Systems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Date of Conference: 15-18 Dec. 2013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Date Added to IEEE </a:t>
                      </a:r>
                      <a:r>
                        <a:rPr lang="en-IN" i="1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Xplore</a:t>
                      </a:r>
                      <a:r>
                        <a:rPr lang="en-I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: 01 May 2014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Electronic ISBN:978-1-4799-2081-5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Print ISSN: 1521-9097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INSPEC Accession Number: 14267954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DOI: </a:t>
                      </a:r>
                      <a:r>
                        <a:rPr lang="en-I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uFill>
                            <a:noFill/>
                          </a:u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10.1109/ICPADS.2013.68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Publisher: IEEE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Conference Location: Seoul, Korea (South)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2684</Words>
  <Application>Microsoft Office PowerPoint</Application>
  <PresentationFormat>On-screen Show (16:9)</PresentationFormat>
  <Paragraphs>374</Paragraphs>
  <Slides>45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Arial</vt:lpstr>
      <vt:lpstr>Wingdings</vt:lpstr>
      <vt:lpstr>Noto Sans Symbols</vt:lpstr>
      <vt:lpstr>Times New Roman</vt:lpstr>
      <vt:lpstr>Playfair Display</vt:lpstr>
      <vt:lpstr>Roboto</vt:lpstr>
      <vt:lpstr>Calibri</vt:lpstr>
      <vt:lpstr>Helvetica Neue</vt:lpstr>
      <vt:lpstr>Office Theme</vt:lpstr>
      <vt:lpstr>GRAPH ALGORITHMS IN BIOINFORMATICS</vt:lpstr>
      <vt:lpstr>LITERATURE SURVEY</vt:lpstr>
      <vt:lpstr>LITERATURE SURVEY</vt:lpstr>
      <vt:lpstr>LITERATURE SURVEY</vt:lpstr>
      <vt:lpstr>LITERATURE SURVEY</vt:lpstr>
      <vt:lpstr>LITERATURE SURVEY</vt:lpstr>
      <vt:lpstr>LITERATURE SURVEY</vt:lpstr>
      <vt:lpstr>LITERATURE SURVEY</vt:lpstr>
      <vt:lpstr>LITERATURE SURVEY</vt:lpstr>
      <vt:lpstr>OBJECTIVES</vt:lpstr>
      <vt:lpstr>OUTLINE - HOW WE PLAN TO ACHIEVE THE OBJECTIVES</vt:lpstr>
      <vt:lpstr>GRAPH - BASICS</vt:lpstr>
      <vt:lpstr>GRAPH - BASICS</vt:lpstr>
      <vt:lpstr>GRAPH - BASICS</vt:lpstr>
      <vt:lpstr>Graph - Basics</vt:lpstr>
      <vt:lpstr>Graph - Basics</vt:lpstr>
      <vt:lpstr>WHERE IT ALL STARTED-KONIKSBERG</vt:lpstr>
      <vt:lpstr>EULER’S SOLUTION</vt:lpstr>
      <vt:lpstr>WHAT IS GENOME ASSEMBLY?</vt:lpstr>
      <vt:lpstr>IMPORTANCE OF GENOME ASSEMBLY</vt:lpstr>
      <vt:lpstr>ALGORITHM AND CODE</vt:lpstr>
      <vt:lpstr>PowerPoint Presentation</vt:lpstr>
      <vt:lpstr>EULERIAN PATH- algorithm and code</vt:lpstr>
      <vt:lpstr>EULERIAN PATH- algorithm and code</vt:lpstr>
      <vt:lpstr>EULERIAN PATH- algorithm and code</vt:lpstr>
      <vt:lpstr>EULERIAN PATH- algorithm and code</vt:lpstr>
      <vt:lpstr>EULERIAN PATH- algorithm and code</vt:lpstr>
      <vt:lpstr>EULERIAN PATH- algorithm and code</vt:lpstr>
      <vt:lpstr>DE BRUIJN GRAPH - algorithm +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 BRUIJN GRAPH - Implementation</vt:lpstr>
      <vt:lpstr>DE BRUIJN GRAPH - Implementation</vt:lpstr>
      <vt:lpstr>DE BRUIJN GRAPH - Implementation</vt:lpstr>
      <vt:lpstr>DE BRUIJN GRAPH - Implementation</vt:lpstr>
      <vt:lpstr>DE BRUIJN GRAPH - Implementation</vt:lpstr>
      <vt:lpstr>RESULTS &amp; DISCUSSIONS</vt:lpstr>
      <vt:lpstr>RESULTS &amp; DISCUSSIONS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ALGORITHMS IN BIOINFORMATICS</dc:title>
  <cp:lastModifiedBy>Neha N</cp:lastModifiedBy>
  <cp:revision>4</cp:revision>
  <dcterms:modified xsi:type="dcterms:W3CDTF">2021-09-02T14:06:33Z</dcterms:modified>
</cp:coreProperties>
</file>